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7"/>
  </p:notesMasterIdLst>
  <p:sldIdLst>
    <p:sldId id="257" r:id="rId5"/>
    <p:sldId id="292" r:id="rId6"/>
    <p:sldId id="270" r:id="rId7"/>
    <p:sldId id="293" r:id="rId8"/>
    <p:sldId id="310" r:id="rId9"/>
    <p:sldId id="294" r:id="rId10"/>
    <p:sldId id="295" r:id="rId11"/>
    <p:sldId id="296" r:id="rId12"/>
    <p:sldId id="297" r:id="rId13"/>
    <p:sldId id="298" r:id="rId14"/>
    <p:sldId id="299" r:id="rId15"/>
    <p:sldId id="309" r:id="rId16"/>
    <p:sldId id="308" r:id="rId17"/>
    <p:sldId id="300" r:id="rId18"/>
    <p:sldId id="301" r:id="rId19"/>
    <p:sldId id="302" r:id="rId20"/>
    <p:sldId id="303" r:id="rId21"/>
    <p:sldId id="305" r:id="rId22"/>
    <p:sldId id="304" r:id="rId23"/>
    <p:sldId id="306" r:id="rId24"/>
    <p:sldId id="307" r:id="rId25"/>
    <p:sldId id="311" r:id="rId2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EC91FB2-6A4C-3D48-344E-1681C628B018}" name="Joacim Lundberg" initials="JL" userId="Joacim Lundberg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llanmörkt format 2 - Dekorfär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D7B26C5-4107-4FEC-AEDC-1716B250A1EF}" styleName="Ljust forma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2" autoAdjust="0"/>
    <p:restoredTop sz="89225" autoAdjust="0"/>
  </p:normalViewPr>
  <p:slideViewPr>
    <p:cSldViewPr snapToGrid="0">
      <p:cViewPr varScale="1">
        <p:scale>
          <a:sx n="99" d="100"/>
          <a:sy n="99" d="100"/>
        </p:scale>
        <p:origin x="972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8/10/relationships/authors" Target="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5B0BAA-EF21-48A9-98D5-39A21A863780}" type="datetimeFigureOut">
              <a:rPr lang="sv-SE" smtClean="0"/>
              <a:t>2025-03-11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73A15F-FF51-4A2C-9215-BE2D022AEC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88415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73A15F-FF51-4A2C-9215-BE2D022AECFA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478222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333D97-0937-3F34-BA1D-A7673D75F1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45FA805A-985D-2523-B2F8-CA424018514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EBD0A14C-E374-47B9-F98B-B18612A6668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A16E30A-A7FB-E9BD-366F-7E6D4922DF8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73A15F-FF51-4A2C-9215-BE2D022AECFA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694886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F2CA68-C142-B67E-75C6-52734D254F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384458E4-2D0E-5316-B9E0-2AB2B50E2F6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7005BA12-46D6-F013-3461-A2174523E44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0EA42F7-EF33-BD09-8652-78C0D0BE80B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73A15F-FF51-4A2C-9215-BE2D022AECFA}" type="slidenum">
              <a:rPr lang="sv-SE" smtClean="0"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39690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9969525-480B-43AC-427C-1227B6CEE3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C561E80-75F0-987E-6AE3-7E13AD18B3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26E34B4-B5BE-85BF-A04B-4509C94D9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81C2C-D23F-4007-9126-DE8B52FDCA62}" type="datetimeFigureOut">
              <a:rPr lang="sv-SE" smtClean="0"/>
              <a:t>2025-03-11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C5B90A5-7855-857B-2655-22CCD55C8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C5E10DD-9428-4BB0-2A0D-3A162DFE2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3207C-E267-4797-8D1E-7B38BC4D1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93416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B19B215-5540-781B-826A-4F30C6C0D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62D1FA8B-5029-641F-15FE-53826C74CC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70623C4-B1E6-899F-B42F-430572C18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81C2C-D23F-4007-9126-DE8B52FDCA62}" type="datetimeFigureOut">
              <a:rPr lang="sv-SE" smtClean="0"/>
              <a:t>2025-03-11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BEE27DB-4438-C736-81E3-A68E459AE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8CDEC8E-87F3-4C83-C94B-985C2B03C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3207C-E267-4797-8D1E-7B38BC4D1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18552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98209988-7246-D1D7-D3CE-715C98535A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915062A5-D666-4690-A906-84CAF13338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7C6E521-D057-2B8C-900E-FB7502E7C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81C2C-D23F-4007-9126-DE8B52FDCA62}" type="datetimeFigureOut">
              <a:rPr lang="sv-SE" smtClean="0"/>
              <a:t>2025-03-11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F03541C-B6F9-D31D-184F-94E54416A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9E51D87-3F47-EB77-27F6-40DDB88BA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3207C-E267-4797-8D1E-7B38BC4D1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87756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4451CFB-7EF2-6E7E-DE93-61AD2CF8A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E9F0DDE-70B2-ABCF-C1C5-1E6337EC09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6F83A5C-13D9-F1FE-F965-22FE977CD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81C2C-D23F-4007-9126-DE8B52FDCA62}" type="datetimeFigureOut">
              <a:rPr lang="sv-SE" smtClean="0"/>
              <a:t>2025-03-11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BF9BB3B-18EF-3F2D-A2CF-DF07B233A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523966A-B891-D5D4-CB45-A6573DE73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3207C-E267-4797-8D1E-7B38BC4D1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13950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9EEBA03-8DFB-9743-5895-B7A65DC30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9E5B7B1-0245-B818-5CE6-9BEB9BD24C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27F0933-DCE5-BE58-428E-4A97495A2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81C2C-D23F-4007-9126-DE8B52FDCA62}" type="datetimeFigureOut">
              <a:rPr lang="sv-SE" smtClean="0"/>
              <a:t>2025-03-11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4EDC77F-E10B-DCEF-0964-B7C3892D9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8D53D6E-ECA6-3D1D-E6D5-530767188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3207C-E267-4797-8D1E-7B38BC4D1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68573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6FE6C4B-6FF7-FB20-A65C-620E8F526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4E6755B-54F6-C299-5D82-DD23B5A446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ADCA36D-ABF9-2E48-4282-4FDCD41D0C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7D3A073-51EF-41D9-CF0E-8E6A221FC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81C2C-D23F-4007-9126-DE8B52FDCA62}" type="datetimeFigureOut">
              <a:rPr lang="sv-SE" smtClean="0"/>
              <a:t>2025-03-11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367CBC0-C17A-144A-20D3-BE70E7C1A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EBCB19D-D2A2-B3AF-094F-8A5290EA2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3207C-E267-4797-8D1E-7B38BC4D1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15547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839C9E7-9807-2D84-FAAB-63E4F9E487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CFE9C97-62F8-96E2-E524-EF5B985945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1DA612FB-3320-6D85-6D10-6B40012B2D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F1991A6-8EFD-6BAB-17F1-0C43D90461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4E90FECE-EC13-3D37-2619-79EE831598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6479950A-EDF9-2F72-86B3-4000F94AA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81C2C-D23F-4007-9126-DE8B52FDCA62}" type="datetimeFigureOut">
              <a:rPr lang="sv-SE" smtClean="0"/>
              <a:t>2025-03-11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C040CDEF-BE3A-3BE6-0C50-F112995EA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2779700E-4448-F9C4-F117-16F6C288B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3207C-E267-4797-8D1E-7B38BC4D1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74781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AE41F85-B945-0C94-B1A0-DC909AF3C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CB246F2-B205-DF18-AE0F-630E65A82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81C2C-D23F-4007-9126-DE8B52FDCA62}" type="datetimeFigureOut">
              <a:rPr lang="sv-SE" smtClean="0"/>
              <a:t>2025-03-11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061EC567-C01F-24E7-5B51-FE0BC9D62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762F13A-56AB-30A4-6CF1-62618E477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3207C-E267-4797-8D1E-7B38BC4D1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12709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EC9AA62C-A82E-3A30-3374-085AFCB2D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81C2C-D23F-4007-9126-DE8B52FDCA62}" type="datetimeFigureOut">
              <a:rPr lang="sv-SE" smtClean="0"/>
              <a:t>2025-03-11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42D7111D-CFEF-44C0-611D-BA6A577E6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B57AC3C7-1986-69CF-BFFD-DCED438A4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3207C-E267-4797-8D1E-7B38BC4D1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35660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560DE26-088F-6048-D967-6AFE08F04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0856769-A56E-A0B0-5612-39A4D2CAC7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E790978-CEDC-B7B6-0580-5CC3DA5244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2B30B2D-C6A4-F448-5BE9-2CA38F7F8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81C2C-D23F-4007-9126-DE8B52FDCA62}" type="datetimeFigureOut">
              <a:rPr lang="sv-SE" smtClean="0"/>
              <a:t>2025-03-11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65A71C1-9937-C7EC-3ADB-47CBA28C8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49A6036-0E54-99A7-C90F-DFD8AF39C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3207C-E267-4797-8D1E-7B38BC4D1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13138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CC0D71B-8761-E719-38EA-4F3198D69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D8D5D796-347C-ECF8-0BC5-4A172F9166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19F5254-5539-B8FB-A562-F8EBECBE22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3F51A38-3439-CCD0-8949-30441D842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81C2C-D23F-4007-9126-DE8B52FDCA62}" type="datetimeFigureOut">
              <a:rPr lang="sv-SE" smtClean="0"/>
              <a:t>2025-03-11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04F5A89-6EC6-8D0C-E7CD-DB0F45E40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B270E5B-A6A8-005F-B9B8-90DC759EC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3207C-E267-4797-8D1E-7B38BC4D1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20853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B3FFE16B-3164-D96F-34FC-86873EF212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2793984-BF7A-0712-CFC2-C8FD271ED0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CF51C6B-FF5D-88B8-4B8D-0368FA294F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81C2C-D23F-4007-9126-DE8B52FDCA62}" type="datetimeFigureOut">
              <a:rPr lang="sv-SE" smtClean="0"/>
              <a:t>2025-03-11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51E4C24-0997-2D10-B619-361E3CAF3F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7DE3FDD-2C89-610C-9B8B-9B78DFDE9D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3207C-E267-4797-8D1E-7B38BC4D1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1409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62DC135-4E7E-4064-8E29-426CD0AC6D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7275" y="1197845"/>
            <a:ext cx="10357450" cy="2387600"/>
          </a:xfrm>
        </p:spPr>
        <p:txBody>
          <a:bodyPr>
            <a:noAutofit/>
          </a:bodyPr>
          <a:lstStyle/>
          <a:p>
            <a:r>
              <a:rPr lang="sv-SE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Kompetenscentrum vägteknik (KCV)</a:t>
            </a:r>
            <a:br>
              <a:rPr lang="sv-SE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sv-SE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Seminarium kring Trafikverkets långsiktiga kompetensbehov</a:t>
            </a:r>
            <a:endParaRPr lang="sv-SE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46F448B-28A1-47A7-994D-F414E2C861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93846"/>
            <a:ext cx="9144000" cy="1655762"/>
          </a:xfrm>
        </p:spPr>
        <p:txBody>
          <a:bodyPr>
            <a:noAutofit/>
          </a:bodyPr>
          <a:lstStyle/>
          <a:p>
            <a:endParaRPr lang="sv-S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v-SE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Joacim Lundberg, Föreståndare KCV</a:t>
            </a:r>
          </a:p>
          <a:p>
            <a:endParaRPr lang="sv-S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v-SE" dirty="0">
                <a:latin typeface="Times New Roman" panose="02020603050405020304" pitchFamily="18" charset="0"/>
                <a:cs typeface="Times New Roman" panose="02020603050405020304" pitchFamily="18" charset="0"/>
              </a:rPr>
              <a:t>7A Posthuset, Stockholm / Microsoft Teams</a:t>
            </a:r>
          </a:p>
          <a:p>
            <a:r>
              <a:rPr lang="sv-SE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2025-03-11/12</a:t>
            </a:r>
          </a:p>
        </p:txBody>
      </p:sp>
      <p:pic>
        <p:nvPicPr>
          <p:cNvPr id="6" name="Bildobjekt 5" descr="En bild som visar svart, mörker&#10;&#10;Automatiskt genererad beskrivning">
            <a:extLst>
              <a:ext uri="{FF2B5EF4-FFF2-40B4-BE49-F238E27FC236}">
                <a16:creationId xmlns:a16="http://schemas.microsoft.com/office/drawing/2014/main" id="{67B4747F-6D18-7EF6-88C2-065361F0E95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63" t="21649" r="4822" b="22365"/>
          <a:stretch/>
        </p:blipFill>
        <p:spPr>
          <a:xfrm>
            <a:off x="9509185" y="5236999"/>
            <a:ext cx="2682815" cy="1655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24896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517B565-F65D-7CFB-8AB7-C0ECC93BF4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8B167FF-176F-7F35-1CA7-A452BD098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408" y="209677"/>
            <a:ext cx="10515600" cy="887603"/>
          </a:xfrm>
        </p:spPr>
        <p:txBody>
          <a:bodyPr>
            <a:normAutofit fontScale="90000"/>
          </a:bodyPr>
          <a:lstStyle/>
          <a:p>
            <a:r>
              <a:rPr lang="sv-SE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Uppsamling och reflektioner från deltagarna</a:t>
            </a:r>
            <a:br>
              <a:rPr lang="sv-SE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(Joacim Lundberg, Robert Karlsson, Pontus </a:t>
            </a:r>
            <a:r>
              <a:rPr lang="sv-SE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Gruhs</a:t>
            </a:r>
            <a:r>
              <a:rPr lang="sv-SE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863710B-4966-6C11-1613-7CDEBBD170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408" y="1097280"/>
            <a:ext cx="10515600" cy="4351338"/>
          </a:xfrm>
        </p:spPr>
        <p:txBody>
          <a:bodyPr>
            <a:noAutofit/>
          </a:bodyPr>
          <a:lstStyle/>
          <a:p>
            <a:endParaRPr lang="sv-S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v-S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Bildobjekt 4" descr="En bild som visar svart, mörker&#10;&#10;Automatiskt genererad beskrivning">
            <a:extLst>
              <a:ext uri="{FF2B5EF4-FFF2-40B4-BE49-F238E27FC236}">
                <a16:creationId xmlns:a16="http://schemas.microsoft.com/office/drawing/2014/main" id="{897897E8-410A-0721-3522-7FF0BA7BDC0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63" t="21649" r="4822" b="22365"/>
          <a:stretch/>
        </p:blipFill>
        <p:spPr>
          <a:xfrm>
            <a:off x="9509185" y="5236999"/>
            <a:ext cx="2682815" cy="1655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2443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00A0B13-3F91-A69B-53B5-7FE0141AD1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D350495-D829-E3DB-068B-1E035FB050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408" y="209677"/>
            <a:ext cx="10515600" cy="887603"/>
          </a:xfrm>
        </p:spPr>
        <p:txBody>
          <a:bodyPr>
            <a:normAutofit/>
          </a:bodyPr>
          <a:lstStyle/>
          <a:p>
            <a:r>
              <a:rPr lang="sv-SE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Slut för dagen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C82B638-8470-BB5B-E24C-8DD2F07DE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408" y="1097280"/>
            <a:ext cx="10515600" cy="4351338"/>
          </a:xfrm>
        </p:spPr>
        <p:txBody>
          <a:bodyPr>
            <a:noAutofit/>
          </a:bodyPr>
          <a:lstStyle/>
          <a:p>
            <a:endParaRPr lang="sv-SE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v-S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Middag från 18:30</a:t>
            </a:r>
          </a:p>
          <a:p>
            <a:endParaRPr lang="sv-S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v-S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Här i Posthuset. Fram till middagen fri tid.</a:t>
            </a:r>
          </a:p>
        </p:txBody>
      </p:sp>
      <p:pic>
        <p:nvPicPr>
          <p:cNvPr id="5" name="Bildobjekt 4" descr="En bild som visar svart, mörker&#10;&#10;Automatiskt genererad beskrivning">
            <a:extLst>
              <a:ext uri="{FF2B5EF4-FFF2-40B4-BE49-F238E27FC236}">
                <a16:creationId xmlns:a16="http://schemas.microsoft.com/office/drawing/2014/main" id="{DF640F83-47C3-5C2E-E1EE-A6FF4D86C29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63" t="21649" r="4822" b="22365"/>
          <a:stretch/>
        </p:blipFill>
        <p:spPr>
          <a:xfrm>
            <a:off x="9509185" y="5236999"/>
            <a:ext cx="2682815" cy="1655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20154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B6320DA-E130-54CF-FF4E-C2A70866D25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353BD54-448B-52A1-A54D-0277FE014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408" y="209677"/>
            <a:ext cx="10515600" cy="887603"/>
          </a:xfrm>
        </p:spPr>
        <p:txBody>
          <a:bodyPr>
            <a:normAutofit/>
          </a:bodyPr>
          <a:lstStyle/>
          <a:p>
            <a: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Dag 2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4E5A35C-48DF-A42F-B931-439CD29160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408" y="1097279"/>
            <a:ext cx="11759184" cy="5457525"/>
          </a:xfrm>
        </p:spPr>
        <p:txBody>
          <a:bodyPr numCol="2" spcCol="720000">
            <a:noAutofit/>
          </a:bodyPr>
          <a:lstStyle/>
          <a:p>
            <a:pPr marL="342900" lvl="0" indent="-342900" fontAlgn="base">
              <a:lnSpc>
                <a:spcPct val="100000"/>
              </a:lnSpc>
              <a:tabLst>
                <a:tab pos="270510" algn="l"/>
                <a:tab pos="457200" algn="l"/>
              </a:tabLst>
            </a:pPr>
            <a:endParaRPr lang="sv-SE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" name="Bildobjekt 4" descr="En bild som visar svart, mörker&#10;&#10;Automatiskt genererad beskrivning">
            <a:extLst>
              <a:ext uri="{FF2B5EF4-FFF2-40B4-BE49-F238E27FC236}">
                <a16:creationId xmlns:a16="http://schemas.microsoft.com/office/drawing/2014/main" id="{1D259266-360F-58E8-D88A-94BFA9846C2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63" t="21649" r="4822" b="22365"/>
          <a:stretch/>
        </p:blipFill>
        <p:spPr>
          <a:xfrm>
            <a:off x="9509185" y="5236999"/>
            <a:ext cx="2682815" cy="1655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2338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4B581EE-C7F0-C46E-7CE8-810BE60AEE3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33F9F09-179B-D3B7-8DA2-6EDD52F9F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408" y="209677"/>
            <a:ext cx="10515600" cy="887603"/>
          </a:xfrm>
        </p:spPr>
        <p:txBody>
          <a:bodyPr>
            <a:normAutofit/>
          </a:bodyPr>
          <a:lstStyle/>
          <a:p>
            <a: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Agenda – </a:t>
            </a:r>
            <a:r>
              <a:rPr lang="en-GB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Onsdagen</a:t>
            </a:r>
            <a: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den 12 mars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C906650-1ADB-FA6C-8A1C-174D4F0977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408" y="1097279"/>
            <a:ext cx="11759184" cy="5457525"/>
          </a:xfrm>
        </p:spPr>
        <p:txBody>
          <a:bodyPr numCol="1" spcCol="720000">
            <a:noAutofit/>
          </a:bodyPr>
          <a:lstStyle/>
          <a:p>
            <a:pPr marL="0" indent="0">
              <a:buNone/>
            </a:pPr>
            <a:r>
              <a:rPr lang="sv-SE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marL="0" indent="0">
              <a:buNone/>
            </a:pPr>
            <a:r>
              <a:rPr lang="sv-SE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08:45                 Välkomstkaffe och uppdatering från dag 1</a:t>
            </a:r>
          </a:p>
          <a:p>
            <a:pPr marL="0" indent="0">
              <a:buNone/>
            </a:pPr>
            <a:r>
              <a:rPr lang="sv-SE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09:00                 Session 3 </a:t>
            </a:r>
            <a:r>
              <a:rPr lang="sv-SE" sz="24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- Material, </a:t>
            </a:r>
            <a:r>
              <a:rPr lang="sv-SE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prestanda, egenskaper och nedbrytning</a:t>
            </a:r>
          </a:p>
          <a:p>
            <a:pPr marL="0" indent="0">
              <a:buNone/>
            </a:pPr>
            <a:r>
              <a:rPr lang="sv-SE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09:45                 Bensträckare och kaffe</a:t>
            </a:r>
          </a:p>
          <a:p>
            <a:pPr marL="0" indent="0">
              <a:buNone/>
            </a:pPr>
            <a:r>
              <a:rPr lang="sv-SE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10:00                 Session 4 - Metoder och produktion</a:t>
            </a:r>
          </a:p>
          <a:p>
            <a:pPr marL="0" indent="0">
              <a:buNone/>
            </a:pPr>
            <a:r>
              <a:rPr lang="sv-SE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10:45                 Bensträckare och kaffe</a:t>
            </a:r>
          </a:p>
          <a:p>
            <a:pPr marL="0" indent="0">
              <a:buNone/>
            </a:pPr>
            <a:r>
              <a:rPr lang="sv-SE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11:00                 Session 5 - Effekter</a:t>
            </a:r>
          </a:p>
          <a:p>
            <a:pPr marL="0" indent="0">
              <a:buNone/>
            </a:pPr>
            <a:r>
              <a:rPr lang="sv-SE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11:45                 Avslutning och uppsamling från båda dagarna</a:t>
            </a:r>
          </a:p>
          <a:p>
            <a:pPr marL="0" indent="0">
              <a:buNone/>
            </a:pPr>
            <a:r>
              <a:rPr lang="en-GB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12:00                 Lunch</a:t>
            </a:r>
            <a:endParaRPr lang="sv-SE" sz="2400" i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fontAlgn="base">
              <a:lnSpc>
                <a:spcPct val="100000"/>
              </a:lnSpc>
              <a:tabLst>
                <a:tab pos="270510" algn="l"/>
                <a:tab pos="457200" algn="l"/>
              </a:tabLst>
            </a:pPr>
            <a:endParaRPr lang="sv-SE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" name="Bildobjekt 4" descr="En bild som visar svart, mörker&#10;&#10;Automatiskt genererad beskrivning">
            <a:extLst>
              <a:ext uri="{FF2B5EF4-FFF2-40B4-BE49-F238E27FC236}">
                <a16:creationId xmlns:a16="http://schemas.microsoft.com/office/drawing/2014/main" id="{8D803E16-6868-8CD7-8BE4-7725FB85D49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63" t="21649" r="4822" b="22365"/>
          <a:stretch/>
        </p:blipFill>
        <p:spPr>
          <a:xfrm>
            <a:off x="9509185" y="5236999"/>
            <a:ext cx="2682815" cy="1655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79638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EA308A6-F93E-0735-9AEC-FB6D383694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7CF099A-0736-A455-644F-39ACA6F9F5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408" y="209677"/>
            <a:ext cx="10515600" cy="887603"/>
          </a:xfrm>
        </p:spPr>
        <p:txBody>
          <a:bodyPr>
            <a:normAutofit fontScale="90000"/>
          </a:bodyPr>
          <a:lstStyle/>
          <a:p>
            <a:r>
              <a:rPr lang="sv-SE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Välkomstkaffe och uppdatering från dag 1</a:t>
            </a:r>
            <a:br>
              <a:rPr lang="sv-SE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(Joacim Lundberg)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90B9F80-2FFE-5797-52B4-8661F2EBD0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408" y="1097280"/>
            <a:ext cx="10515600" cy="4351338"/>
          </a:xfrm>
        </p:spPr>
        <p:txBody>
          <a:bodyPr>
            <a:noAutofit/>
          </a:bodyPr>
          <a:lstStyle/>
          <a:p>
            <a:endParaRPr lang="sv-S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Bildobjekt 4" descr="En bild som visar svart, mörker&#10;&#10;Automatiskt genererad beskrivning">
            <a:extLst>
              <a:ext uri="{FF2B5EF4-FFF2-40B4-BE49-F238E27FC236}">
                <a16:creationId xmlns:a16="http://schemas.microsoft.com/office/drawing/2014/main" id="{BAABE1D5-F095-1AE8-3F22-257944102E9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63" t="21649" r="4822" b="22365"/>
          <a:stretch/>
        </p:blipFill>
        <p:spPr>
          <a:xfrm>
            <a:off x="9509185" y="5236999"/>
            <a:ext cx="2682815" cy="1655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85551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D896A00-8F50-88CF-E619-6D7CDD2C2F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33718A7-61AA-0F31-64E3-4CE6C64C2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407" y="209677"/>
            <a:ext cx="12383061" cy="887603"/>
          </a:xfrm>
        </p:spPr>
        <p:txBody>
          <a:bodyPr>
            <a:noAutofit/>
          </a:bodyPr>
          <a:lstStyle/>
          <a:p>
            <a:r>
              <a:rPr lang="sv-SE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Session 3 – Material, prestanda, egenskaper och nedbrytning</a:t>
            </a:r>
            <a:br>
              <a:rPr lang="sv-SE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(Jan-Erik Lundmark, Klas Hermelin, Johan Ullberg)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EBB822C-745A-2B68-171A-FAACE8F368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408" y="1097280"/>
            <a:ext cx="10515600" cy="4351338"/>
          </a:xfrm>
        </p:spPr>
        <p:txBody>
          <a:bodyPr>
            <a:noAutofit/>
          </a:bodyPr>
          <a:lstStyle/>
          <a:p>
            <a:endParaRPr lang="sv-S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v-S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Bildobjekt 4" descr="En bild som visar svart, mörker&#10;&#10;Automatiskt genererad beskrivning">
            <a:extLst>
              <a:ext uri="{FF2B5EF4-FFF2-40B4-BE49-F238E27FC236}">
                <a16:creationId xmlns:a16="http://schemas.microsoft.com/office/drawing/2014/main" id="{0F00BF4A-ADF7-B710-ED89-4879BE7A8C2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63" t="21649" r="4822" b="22365"/>
          <a:stretch/>
        </p:blipFill>
        <p:spPr>
          <a:xfrm>
            <a:off x="9509185" y="5236999"/>
            <a:ext cx="2682815" cy="1655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40093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191E67A-5723-8002-17D7-98D9EE7751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85EC078-66F5-6470-415C-C694657F7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408" y="209677"/>
            <a:ext cx="10515600" cy="887603"/>
          </a:xfrm>
        </p:spPr>
        <p:txBody>
          <a:bodyPr>
            <a:noAutofit/>
          </a:bodyPr>
          <a:lstStyle/>
          <a:p>
            <a:r>
              <a:rPr lang="sv-SE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Bensträckare och kaffe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28605DB-7ACA-6778-6F26-796EA03D24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408" y="1097280"/>
            <a:ext cx="10515600" cy="4351338"/>
          </a:xfrm>
        </p:spPr>
        <p:txBody>
          <a:bodyPr>
            <a:noAutofit/>
          </a:bodyPr>
          <a:lstStyle/>
          <a:p>
            <a:endParaRPr lang="sv-S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Bildobjekt 4" descr="En bild som visar svart, mörker&#10;&#10;Automatiskt genererad beskrivning">
            <a:extLst>
              <a:ext uri="{FF2B5EF4-FFF2-40B4-BE49-F238E27FC236}">
                <a16:creationId xmlns:a16="http://schemas.microsoft.com/office/drawing/2014/main" id="{4BE2CA6A-1B80-499A-B40B-569F079111F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63" t="21649" r="4822" b="22365"/>
          <a:stretch/>
        </p:blipFill>
        <p:spPr>
          <a:xfrm>
            <a:off x="9509185" y="5236999"/>
            <a:ext cx="2682815" cy="1655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6287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55042DF-CD14-4917-3DE4-418854F5BB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FDE1F07-28E7-3484-C964-1AD080B44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408" y="209677"/>
            <a:ext cx="10515600" cy="887603"/>
          </a:xfrm>
        </p:spPr>
        <p:txBody>
          <a:bodyPr>
            <a:noAutofit/>
          </a:bodyPr>
          <a:lstStyle/>
          <a:p>
            <a:r>
              <a:rPr lang="sv-SE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Session 4 – Metoder och produktion</a:t>
            </a:r>
            <a:br>
              <a:rPr lang="sv-SE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(Martina Rydberg och Björn Eklund)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096F3F1-9132-08CE-E382-0FBA78E4C0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408" y="1097280"/>
            <a:ext cx="10515600" cy="4351338"/>
          </a:xfrm>
        </p:spPr>
        <p:txBody>
          <a:bodyPr>
            <a:noAutofit/>
          </a:bodyPr>
          <a:lstStyle/>
          <a:p>
            <a:endParaRPr lang="sv-S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v-S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Bildobjekt 4" descr="En bild som visar svart, mörker&#10;&#10;Automatiskt genererad beskrivning">
            <a:extLst>
              <a:ext uri="{FF2B5EF4-FFF2-40B4-BE49-F238E27FC236}">
                <a16:creationId xmlns:a16="http://schemas.microsoft.com/office/drawing/2014/main" id="{D9D9F05D-213C-0B1F-42B3-6B917C49B3B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63" t="21649" r="4822" b="22365"/>
          <a:stretch/>
        </p:blipFill>
        <p:spPr>
          <a:xfrm>
            <a:off x="9509185" y="5236999"/>
            <a:ext cx="2682815" cy="1655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7126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92CF9D2-7B6B-E7FC-AE20-D994929DFD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76B8FC6-9844-B7CB-D2CE-937C31D1A6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408" y="209677"/>
            <a:ext cx="10515600" cy="887603"/>
          </a:xfrm>
        </p:spPr>
        <p:txBody>
          <a:bodyPr>
            <a:noAutofit/>
          </a:bodyPr>
          <a:lstStyle/>
          <a:p>
            <a:r>
              <a:rPr lang="sv-SE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Bensträckare och kaffe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68B83C3-9D34-AC51-E7AB-C6D2989421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408" y="1097280"/>
            <a:ext cx="10515600" cy="4351338"/>
          </a:xfrm>
        </p:spPr>
        <p:txBody>
          <a:bodyPr>
            <a:noAutofit/>
          </a:bodyPr>
          <a:lstStyle/>
          <a:p>
            <a:endParaRPr lang="sv-S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Bildobjekt 4" descr="En bild som visar svart, mörker&#10;&#10;Automatiskt genererad beskrivning">
            <a:extLst>
              <a:ext uri="{FF2B5EF4-FFF2-40B4-BE49-F238E27FC236}">
                <a16:creationId xmlns:a16="http://schemas.microsoft.com/office/drawing/2014/main" id="{760003E8-DB26-41D2-787C-486F4852F98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63" t="21649" r="4822" b="22365"/>
          <a:stretch/>
        </p:blipFill>
        <p:spPr>
          <a:xfrm>
            <a:off x="9509185" y="5236999"/>
            <a:ext cx="2682815" cy="1655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70422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82F1B4-31E5-D2E5-EAD5-8A0ACDD337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13E1EA5-FB10-17ED-CA30-E35315A73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408" y="209677"/>
            <a:ext cx="10515600" cy="887603"/>
          </a:xfrm>
        </p:spPr>
        <p:txBody>
          <a:bodyPr>
            <a:noAutofit/>
          </a:bodyPr>
          <a:lstStyle/>
          <a:p>
            <a:r>
              <a:rPr lang="sv-SE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Session 5 – Effekter </a:t>
            </a:r>
            <a:br>
              <a:rPr lang="sv-SE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(Åsa Lindgren)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7A2E437-DEEA-B526-8440-30237B97B4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408" y="1097280"/>
            <a:ext cx="10515600" cy="4351338"/>
          </a:xfrm>
        </p:spPr>
        <p:txBody>
          <a:bodyPr>
            <a:noAutofit/>
          </a:bodyPr>
          <a:lstStyle/>
          <a:p>
            <a:endParaRPr lang="sv-S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v-S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Bildobjekt 4" descr="En bild som visar svart, mörker&#10;&#10;Automatiskt genererad beskrivning">
            <a:extLst>
              <a:ext uri="{FF2B5EF4-FFF2-40B4-BE49-F238E27FC236}">
                <a16:creationId xmlns:a16="http://schemas.microsoft.com/office/drawing/2014/main" id="{B1B14ADB-FE8A-7CF4-FB72-820C605A2E9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63" t="21649" r="4822" b="22365"/>
          <a:stretch/>
        </p:blipFill>
        <p:spPr>
          <a:xfrm>
            <a:off x="9509185" y="5236999"/>
            <a:ext cx="2682815" cy="1655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0325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D170FA8-2AA6-4460-956D-F4F073084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408" y="209677"/>
            <a:ext cx="10515600" cy="887603"/>
          </a:xfrm>
        </p:spPr>
        <p:txBody>
          <a:bodyPr>
            <a:normAutofit/>
          </a:bodyPr>
          <a:lstStyle/>
          <a:p>
            <a:r>
              <a:rPr lang="sv-SE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Praktiska aspekter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DCAA9B3-0950-48D9-A641-16153A0843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408" y="1097280"/>
            <a:ext cx="10515600" cy="4351338"/>
          </a:xfrm>
        </p:spPr>
        <p:txBody>
          <a:bodyPr>
            <a:noAutofit/>
          </a:bodyPr>
          <a:lstStyle/>
          <a:p>
            <a:endParaRPr lang="sv-S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v-SE" dirty="0">
                <a:latin typeface="Times New Roman" panose="02020603050405020304" pitchFamily="18" charset="0"/>
                <a:cs typeface="Times New Roman" panose="02020603050405020304" pitchFamily="18" charset="0"/>
              </a:rPr>
              <a:t>Utrymningsvägar</a:t>
            </a:r>
          </a:p>
          <a:p>
            <a:endParaRPr lang="sv-S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v-SE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Toaletter</a:t>
            </a:r>
          </a:p>
          <a:p>
            <a:endParaRPr lang="sv-S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v-SE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Internet</a:t>
            </a:r>
          </a:p>
          <a:p>
            <a:pPr lvl="1"/>
            <a:r>
              <a:rPr lang="sv-S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Användarnamn: 	Konferens-7A</a:t>
            </a:r>
          </a:p>
          <a:p>
            <a:pPr lvl="1"/>
            <a:r>
              <a:rPr lang="sv-S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Lösenord:		konferens786</a:t>
            </a:r>
          </a:p>
          <a:p>
            <a:endParaRPr lang="sv-S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v-SE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Dagarna kommer spelas in</a:t>
            </a:r>
          </a:p>
        </p:txBody>
      </p:sp>
      <p:pic>
        <p:nvPicPr>
          <p:cNvPr id="5" name="Bildobjekt 4" descr="En bild som visar svart, mörker&#10;&#10;Automatiskt genererad beskrivning">
            <a:extLst>
              <a:ext uri="{FF2B5EF4-FFF2-40B4-BE49-F238E27FC236}">
                <a16:creationId xmlns:a16="http://schemas.microsoft.com/office/drawing/2014/main" id="{BBEC513B-DB73-68E5-2593-F0D8D1556E1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63" t="21649" r="4822" b="22365"/>
          <a:stretch/>
        </p:blipFill>
        <p:spPr>
          <a:xfrm>
            <a:off x="9509185" y="5236999"/>
            <a:ext cx="2682815" cy="1655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4040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513E919-BAF2-5909-C8A3-49513A5C80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1635E8E-56C5-3486-08C5-571055E3C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408" y="209677"/>
            <a:ext cx="10515600" cy="887603"/>
          </a:xfrm>
        </p:spPr>
        <p:txBody>
          <a:bodyPr>
            <a:noAutofit/>
          </a:bodyPr>
          <a:lstStyle/>
          <a:p>
            <a:r>
              <a:rPr lang="sv-SE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Avslutning och uppsamling från båda dagarna</a:t>
            </a:r>
            <a:br>
              <a:rPr lang="sv-SE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(Joacim Lundberg)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2967F6F-792C-7E06-A22E-E61FF1B210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408" y="1097280"/>
            <a:ext cx="10515600" cy="4351338"/>
          </a:xfrm>
        </p:spPr>
        <p:txBody>
          <a:bodyPr>
            <a:noAutofit/>
          </a:bodyPr>
          <a:lstStyle/>
          <a:p>
            <a:endParaRPr lang="sv-S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v-S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Bildobjekt 4" descr="En bild som visar svart, mörker&#10;&#10;Automatiskt genererad beskrivning">
            <a:extLst>
              <a:ext uri="{FF2B5EF4-FFF2-40B4-BE49-F238E27FC236}">
                <a16:creationId xmlns:a16="http://schemas.microsoft.com/office/drawing/2014/main" id="{B70AC9A6-CD13-112A-B8A3-498C4F1102B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63" t="21649" r="4822" b="22365"/>
          <a:stretch/>
        </p:blipFill>
        <p:spPr>
          <a:xfrm>
            <a:off x="9509185" y="5236999"/>
            <a:ext cx="2682815" cy="1655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10578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7E2C549-4E22-4433-15FD-83F244E48D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93762D7-B604-6BE7-5E9C-6435E0719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408" y="209677"/>
            <a:ext cx="10515600" cy="887603"/>
          </a:xfrm>
        </p:spPr>
        <p:txBody>
          <a:bodyPr>
            <a:noAutofit/>
          </a:bodyPr>
          <a:lstStyle/>
          <a:p>
            <a:r>
              <a:rPr lang="sv-SE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Lunch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1E019DA-4463-6BD9-43A5-A5A4F1C3F0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408" y="1097280"/>
            <a:ext cx="10515600" cy="4351338"/>
          </a:xfrm>
        </p:spPr>
        <p:txBody>
          <a:bodyPr>
            <a:noAutofit/>
          </a:bodyPr>
          <a:lstStyle/>
          <a:p>
            <a:endParaRPr lang="sv-S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Bildobjekt 4" descr="En bild som visar svart, mörker&#10;&#10;Automatiskt genererad beskrivning">
            <a:extLst>
              <a:ext uri="{FF2B5EF4-FFF2-40B4-BE49-F238E27FC236}">
                <a16:creationId xmlns:a16="http://schemas.microsoft.com/office/drawing/2014/main" id="{034CD815-A43D-A6CE-431C-33EF334779D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63" t="21649" r="4822" b="22365"/>
          <a:stretch/>
        </p:blipFill>
        <p:spPr>
          <a:xfrm>
            <a:off x="9509185" y="5236999"/>
            <a:ext cx="2682815" cy="1655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8893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355332-95A2-B2C3-5CC2-3217743538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5D13F4F-0066-C1D3-EDCB-EFBA9229D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43538"/>
            <a:ext cx="10515600" cy="887603"/>
          </a:xfrm>
        </p:spPr>
        <p:txBody>
          <a:bodyPr>
            <a:noAutofit/>
          </a:bodyPr>
          <a:lstStyle/>
          <a:p>
            <a:pPr algn="ctr"/>
            <a:r>
              <a:rPr lang="sv-SE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Tack för ert engagemang och deltagande!</a:t>
            </a:r>
          </a:p>
        </p:txBody>
      </p:sp>
      <p:pic>
        <p:nvPicPr>
          <p:cNvPr id="5" name="Bildobjekt 4" descr="En bild som visar svart, mörker&#10;&#10;Automatiskt genererad beskrivning">
            <a:extLst>
              <a:ext uri="{FF2B5EF4-FFF2-40B4-BE49-F238E27FC236}">
                <a16:creationId xmlns:a16="http://schemas.microsoft.com/office/drawing/2014/main" id="{45B630E1-3A5B-D95A-B264-B8EE1E4F50C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63" t="21649" r="4822" b="22365"/>
          <a:stretch/>
        </p:blipFill>
        <p:spPr>
          <a:xfrm>
            <a:off x="9509185" y="5236999"/>
            <a:ext cx="2682815" cy="1655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2881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D170FA8-2AA6-4460-956D-F4F073084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408" y="209677"/>
            <a:ext cx="10515600" cy="887603"/>
          </a:xfrm>
        </p:spPr>
        <p:txBody>
          <a:bodyPr>
            <a:normAutofit/>
          </a:bodyPr>
          <a:lstStyle/>
          <a:p>
            <a: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Agenda – </a:t>
            </a:r>
            <a:r>
              <a:rPr lang="en-GB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Tisdagen</a:t>
            </a:r>
            <a: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den 11 mars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DCAA9B3-0950-48D9-A641-16153A0843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408" y="1097279"/>
            <a:ext cx="11759184" cy="5457525"/>
          </a:xfrm>
        </p:spPr>
        <p:txBody>
          <a:bodyPr numCol="1" spcCol="720000">
            <a:noAutofit/>
          </a:bodyPr>
          <a:lstStyle/>
          <a:p>
            <a:pPr marL="0" indent="0">
              <a:buNone/>
            </a:pPr>
            <a:endParaRPr lang="sv-SE" sz="2400" i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sv-SE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12:00                 Lunch</a:t>
            </a:r>
          </a:p>
          <a:p>
            <a:pPr marL="0" indent="0">
              <a:buNone/>
            </a:pPr>
            <a:r>
              <a:rPr lang="sv-SE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13:00                 Välkomna och kort presentation av KCV</a:t>
            </a:r>
          </a:p>
          <a:p>
            <a:pPr marL="0" indent="0">
              <a:buNone/>
            </a:pPr>
            <a:r>
              <a:rPr lang="sv-SE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13:05                 Vad innebär Trafikverkets satsning på KCV?</a:t>
            </a:r>
          </a:p>
          <a:p>
            <a:pPr marL="0" indent="0">
              <a:buNone/>
            </a:pPr>
            <a:r>
              <a:rPr lang="sv-SE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13:30                 Session 1 - Tillgångar och dess förvaltning</a:t>
            </a:r>
          </a:p>
          <a:p>
            <a:pPr marL="0" indent="0">
              <a:buNone/>
            </a:pPr>
            <a:r>
              <a:rPr lang="sv-SE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14:30                 Fika</a:t>
            </a:r>
          </a:p>
          <a:p>
            <a:pPr marL="0" indent="0">
              <a:buNone/>
            </a:pPr>
            <a:r>
              <a:rPr lang="sv-SE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15:00                 Session 2 Affärsutveckling</a:t>
            </a:r>
          </a:p>
          <a:p>
            <a:pPr marL="0" indent="0">
              <a:buNone/>
            </a:pPr>
            <a:r>
              <a:rPr lang="sv-SE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16:30                 Uppsamling och reflektioner från deltagarna</a:t>
            </a:r>
          </a:p>
          <a:p>
            <a:pPr marL="0" indent="0">
              <a:buNone/>
            </a:pPr>
            <a:r>
              <a:rPr lang="sv-SE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17:00                 Slut för dagen</a:t>
            </a:r>
          </a:p>
          <a:p>
            <a:pPr marL="0" indent="0">
              <a:buNone/>
            </a:pPr>
            <a:r>
              <a:rPr lang="sv-SE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marL="0" indent="0">
              <a:buNone/>
            </a:pPr>
            <a:r>
              <a:rPr lang="sv-SE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19:30                 Middag</a:t>
            </a:r>
          </a:p>
          <a:p>
            <a:pPr marL="0" indent="0">
              <a:buNone/>
            </a:pPr>
            <a:br>
              <a:rPr lang="sv-SE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sv-SE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fontAlgn="base">
              <a:lnSpc>
                <a:spcPct val="100000"/>
              </a:lnSpc>
              <a:tabLst>
                <a:tab pos="270510" algn="l"/>
                <a:tab pos="457200" algn="l"/>
              </a:tabLst>
            </a:pPr>
            <a:endParaRPr lang="sv-SE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" name="Bildobjekt 4" descr="En bild som visar svart, mörker&#10;&#10;Automatiskt genererad beskrivning">
            <a:extLst>
              <a:ext uri="{FF2B5EF4-FFF2-40B4-BE49-F238E27FC236}">
                <a16:creationId xmlns:a16="http://schemas.microsoft.com/office/drawing/2014/main" id="{BBEC513B-DB73-68E5-2593-F0D8D1556E1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63" t="21649" r="4822" b="22365"/>
          <a:stretch/>
        </p:blipFill>
        <p:spPr>
          <a:xfrm>
            <a:off x="9509185" y="5236999"/>
            <a:ext cx="2682815" cy="1655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325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D7C2D61-B7D9-045E-9BD3-115C416D31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0EEB921-72A8-C3C3-70E0-7BC15B80B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408" y="209677"/>
            <a:ext cx="10515600" cy="887603"/>
          </a:xfrm>
        </p:spPr>
        <p:txBody>
          <a:bodyPr>
            <a:normAutofit/>
          </a:bodyPr>
          <a:lstStyle/>
          <a:p>
            <a:r>
              <a:rPr lang="sv-SE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KCV och syftet med dagarna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AD7242A-2370-A7F6-365D-543272A156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407" y="1097280"/>
            <a:ext cx="11420535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sv-S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sv-S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KCV och Trafikverket träffas för att lära känna varandra och diskutera, få en dialog</a:t>
            </a:r>
          </a:p>
          <a:p>
            <a:pPr marL="457200" indent="-457200">
              <a:buFont typeface="+mj-lt"/>
              <a:buAutoNum type="arabicPeriod"/>
            </a:pPr>
            <a:endParaRPr lang="sv-S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sv-S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Trafikverket berättar om sin verksamhet och utmaningar</a:t>
            </a:r>
          </a:p>
          <a:p>
            <a:pPr marL="457200" indent="-457200">
              <a:buFont typeface="+mj-lt"/>
              <a:buAutoNum type="arabicPeriod"/>
            </a:pPr>
            <a:endParaRPr lang="sv-S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sv-S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KCV och Trafikverket diskuterar och reflekterar över dessa behov i gemensam diskussion och dialog</a:t>
            </a:r>
          </a:p>
          <a:p>
            <a:pPr marL="457200" indent="-457200">
              <a:buFont typeface="+mj-lt"/>
              <a:buAutoNum type="arabicPeriod"/>
            </a:pPr>
            <a:endParaRPr lang="sv-S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sv-S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Gemensamt reflektera över Trafikverket och Sveriges kompetensbehov inom vägteknik</a:t>
            </a:r>
            <a:endParaRPr lang="sv-S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Bildobjekt 4" descr="En bild som visar svart, mörker&#10;&#10;Automatiskt genererad beskrivning">
            <a:extLst>
              <a:ext uri="{FF2B5EF4-FFF2-40B4-BE49-F238E27FC236}">
                <a16:creationId xmlns:a16="http://schemas.microsoft.com/office/drawing/2014/main" id="{662C4882-E688-93C2-CA03-CB0B292E69D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63" t="21649" r="4822" b="22365"/>
          <a:stretch/>
        </p:blipFill>
        <p:spPr>
          <a:xfrm>
            <a:off x="9509185" y="5236999"/>
            <a:ext cx="2682815" cy="1655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540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069426D-C303-3B0D-4E44-6AE1CED997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6EFDA1F-75DD-CAF4-56FF-78B04040E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408" y="209677"/>
            <a:ext cx="10515600" cy="887603"/>
          </a:xfrm>
        </p:spPr>
        <p:txBody>
          <a:bodyPr>
            <a:normAutofit/>
          </a:bodyPr>
          <a:lstStyle/>
          <a:p>
            <a:r>
              <a:rPr lang="sv-SE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Upplägg för varje session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BB150F8-E781-9571-98A4-D9BCE05F46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408" y="1097280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sv-S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sv-S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 (ca. 15 min)</a:t>
            </a:r>
          </a:p>
          <a:p>
            <a:pPr marL="457200" indent="-457200">
              <a:buFont typeface="+mj-lt"/>
              <a:buAutoNum type="arabicPeriod"/>
            </a:pPr>
            <a:endParaRPr lang="sv-S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sv-S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Gemensam diskussion.</a:t>
            </a:r>
          </a:p>
          <a:p>
            <a:pPr marL="0" indent="0">
              <a:buNone/>
            </a:pPr>
            <a:r>
              <a:rPr lang="sv-S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Räck upp handen i Teams och rummet så fördelar vi ordet.</a:t>
            </a:r>
            <a:endParaRPr lang="sv-S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Bildobjekt 4" descr="En bild som visar svart, mörker&#10;&#10;Automatiskt genererad beskrivning">
            <a:extLst>
              <a:ext uri="{FF2B5EF4-FFF2-40B4-BE49-F238E27FC236}">
                <a16:creationId xmlns:a16="http://schemas.microsoft.com/office/drawing/2014/main" id="{5157A3BD-5DD9-4FEE-863E-75781A7AFE4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63" t="21649" r="4822" b="22365"/>
          <a:stretch/>
        </p:blipFill>
        <p:spPr>
          <a:xfrm>
            <a:off x="9509185" y="5236999"/>
            <a:ext cx="2682815" cy="1655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636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E3F67D-4494-F750-2EEC-16A5DC9E613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CDCC51C-3D5B-1D7D-C653-F96CBD414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408" y="209677"/>
            <a:ext cx="10515600" cy="887603"/>
          </a:xfrm>
        </p:spPr>
        <p:txBody>
          <a:bodyPr>
            <a:normAutofit fontScale="90000"/>
          </a:bodyPr>
          <a:lstStyle/>
          <a:p>
            <a:r>
              <a:rPr lang="sv-SE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Vad innebär Trafikverkets satsning på KCV? </a:t>
            </a:r>
            <a:br>
              <a:rPr lang="sv-SE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(Robert Karlsson, Pontus </a:t>
            </a:r>
            <a:r>
              <a:rPr lang="sv-SE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Gruhs</a:t>
            </a:r>
            <a:r>
              <a:rPr lang="sv-SE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Thomas Asp)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83CC03C-D78F-0136-E9E1-B675BD95CB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408" y="1097280"/>
            <a:ext cx="10515600" cy="4351338"/>
          </a:xfrm>
        </p:spPr>
        <p:txBody>
          <a:bodyPr>
            <a:noAutofit/>
          </a:bodyPr>
          <a:lstStyle/>
          <a:p>
            <a:endParaRPr lang="sv-S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v-S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Bildobjekt 4" descr="En bild som visar svart, mörker&#10;&#10;Automatiskt genererad beskrivning">
            <a:extLst>
              <a:ext uri="{FF2B5EF4-FFF2-40B4-BE49-F238E27FC236}">
                <a16:creationId xmlns:a16="http://schemas.microsoft.com/office/drawing/2014/main" id="{11A0DB04-BA98-6C9C-7751-D56BCA5691F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63" t="21649" r="4822" b="22365"/>
          <a:stretch/>
        </p:blipFill>
        <p:spPr>
          <a:xfrm>
            <a:off x="9509185" y="5236999"/>
            <a:ext cx="2682815" cy="1655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0406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D38C42F-DEB2-940B-F7BD-B96EFC14FE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27ECBEB-86A3-E2A1-C85A-67C5616D3C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408" y="209677"/>
            <a:ext cx="10515600" cy="887603"/>
          </a:xfrm>
        </p:spPr>
        <p:txBody>
          <a:bodyPr>
            <a:normAutofit fontScale="90000"/>
          </a:bodyPr>
          <a:lstStyle/>
          <a:p>
            <a:r>
              <a:rPr lang="sv-SE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Session 1 – Tillgångar och dess förvaltning</a:t>
            </a:r>
            <a:br>
              <a:rPr lang="sv-SE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(Tomas Winnerholt, Klas Hermelin, Fredrik Lindström)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9F07275-21CE-09D5-8E39-74E06972FF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408" y="1097280"/>
            <a:ext cx="10515600" cy="4351338"/>
          </a:xfrm>
        </p:spPr>
        <p:txBody>
          <a:bodyPr>
            <a:noAutofit/>
          </a:bodyPr>
          <a:lstStyle/>
          <a:p>
            <a:endParaRPr lang="sv-S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v-S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Bildobjekt 4" descr="En bild som visar svart, mörker&#10;&#10;Automatiskt genererad beskrivning">
            <a:extLst>
              <a:ext uri="{FF2B5EF4-FFF2-40B4-BE49-F238E27FC236}">
                <a16:creationId xmlns:a16="http://schemas.microsoft.com/office/drawing/2014/main" id="{6A2ECD23-23C0-ECCD-B4D5-FD9B202B7CA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63" t="21649" r="4822" b="22365"/>
          <a:stretch/>
        </p:blipFill>
        <p:spPr>
          <a:xfrm>
            <a:off x="9509185" y="5236999"/>
            <a:ext cx="2682815" cy="1655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686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215744B-9383-07EE-0413-41871F7A72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95514F-E674-4E33-4C9C-443D75B5A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408" y="209677"/>
            <a:ext cx="10515600" cy="887603"/>
          </a:xfrm>
        </p:spPr>
        <p:txBody>
          <a:bodyPr>
            <a:normAutofit/>
          </a:bodyPr>
          <a:lstStyle/>
          <a:p>
            <a:r>
              <a:rPr lang="sv-SE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Fika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263E60C-5ACD-E48A-2A4B-B84A2D9B86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408" y="1097280"/>
            <a:ext cx="10515600" cy="4351338"/>
          </a:xfrm>
        </p:spPr>
        <p:txBody>
          <a:bodyPr>
            <a:noAutofit/>
          </a:bodyPr>
          <a:lstStyle/>
          <a:p>
            <a:endParaRPr lang="sv-SE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Bildobjekt 4" descr="En bild som visar svart, mörker&#10;&#10;Automatiskt genererad beskrivning">
            <a:extLst>
              <a:ext uri="{FF2B5EF4-FFF2-40B4-BE49-F238E27FC236}">
                <a16:creationId xmlns:a16="http://schemas.microsoft.com/office/drawing/2014/main" id="{6D1F74A8-1214-E6B3-EDD6-298A534CE11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63" t="21649" r="4822" b="22365"/>
          <a:stretch/>
        </p:blipFill>
        <p:spPr>
          <a:xfrm>
            <a:off x="9509185" y="5236999"/>
            <a:ext cx="2682815" cy="1655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18819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15E9330-5D31-BB9F-4783-D81E2D7E09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A774285-18BC-4C05-39FE-035F93718D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408" y="209677"/>
            <a:ext cx="10515600" cy="887603"/>
          </a:xfrm>
        </p:spPr>
        <p:txBody>
          <a:bodyPr>
            <a:normAutofit fontScale="90000"/>
          </a:bodyPr>
          <a:lstStyle/>
          <a:p>
            <a:r>
              <a:rPr lang="sv-SE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Session 2 – Affärsutveckling</a:t>
            </a:r>
            <a:br>
              <a:rPr lang="sv-SE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(Roger Nilsson, Björn Eklund, Klas Hermelin)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A858175-A876-1DDA-E71B-04401B08CB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408" y="1097280"/>
            <a:ext cx="10515600" cy="4351338"/>
          </a:xfrm>
        </p:spPr>
        <p:txBody>
          <a:bodyPr>
            <a:noAutofit/>
          </a:bodyPr>
          <a:lstStyle/>
          <a:p>
            <a:endParaRPr lang="sv-S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Bildobjekt 4" descr="En bild som visar svart, mörker&#10;&#10;Automatiskt genererad beskrivning">
            <a:extLst>
              <a:ext uri="{FF2B5EF4-FFF2-40B4-BE49-F238E27FC236}">
                <a16:creationId xmlns:a16="http://schemas.microsoft.com/office/drawing/2014/main" id="{5788BFEB-9A19-9670-0E36-9D47FC0D082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63" t="21649" r="4822" b="22365"/>
          <a:stretch/>
        </p:blipFill>
        <p:spPr>
          <a:xfrm>
            <a:off x="9509185" y="5236999"/>
            <a:ext cx="2682815" cy="1655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0280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small.pptx" id="{B6E2A3C8-87BC-43B4-8073-B163DB720628}" vid="{5613D4F2-7E77-4C47-9BE7-697043F6FC0F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1d478d3-2026-4d04-94de-6fe3e2c6c704" xsi:nil="true"/>
    <lcf76f155ced4ddcb4097134ff3c332f xmlns="f2139b12-1396-40d3-9991-dad6f704c899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81B6AE738874C4DB0D9CEBC7647873D" ma:contentTypeVersion="12" ma:contentTypeDescription="Skapa ett nytt dokument." ma:contentTypeScope="" ma:versionID="0fb94d8fcff515956c5361f218c65414">
  <xsd:schema xmlns:xsd="http://www.w3.org/2001/XMLSchema" xmlns:xs="http://www.w3.org/2001/XMLSchema" xmlns:p="http://schemas.microsoft.com/office/2006/metadata/properties" xmlns:ns2="f2139b12-1396-40d3-9991-dad6f704c899" xmlns:ns3="51d478d3-2026-4d04-94de-6fe3e2c6c704" targetNamespace="http://schemas.microsoft.com/office/2006/metadata/properties" ma:root="true" ma:fieldsID="cc5bbc9229e84014d9c674dbb32ff503" ns2:_="" ns3:_="">
    <xsd:import namespace="f2139b12-1396-40d3-9991-dad6f704c899"/>
    <xsd:import namespace="51d478d3-2026-4d04-94de-6fe3e2c6c70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139b12-1396-40d3-9991-dad6f704c8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5" nillable="true" ma:taxonomy="true" ma:internalName="lcf76f155ced4ddcb4097134ff3c332f" ma:taxonomyFieldName="MediaServiceImageTags" ma:displayName="Bildmarkeringar" ma:readOnly="false" ma:fieldId="{5cf76f15-5ced-4ddc-b409-7134ff3c332f}" ma:taxonomyMulti="true" ma:sspId="b7ff440d-ff14-435e-976f-a4884291dff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d478d3-2026-4d04-94de-6fe3e2c6c704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1672c626-0562-4848-91df-bb527a2a1862}" ma:internalName="TaxCatchAll" ma:showField="CatchAllData" ma:web="51d478d3-2026-4d04-94de-6fe3e2c6c70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AD9FDAE-BC1C-415F-8B16-BC6BDA0290C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AD6E9D8-50E9-4DE1-A87D-1A885A72B745}">
  <ds:schemaRefs>
    <ds:schemaRef ds:uri="http://schemas.microsoft.com/office/2006/metadata/properties"/>
    <ds:schemaRef ds:uri="http://schemas.microsoft.com/office/infopath/2007/PartnerControls"/>
    <ds:schemaRef ds:uri="51d478d3-2026-4d04-94de-6fe3e2c6c704"/>
    <ds:schemaRef ds:uri="f2139b12-1396-40d3-9991-dad6f704c899"/>
  </ds:schemaRefs>
</ds:datastoreItem>
</file>

<file path=customXml/itemProps3.xml><?xml version="1.0" encoding="utf-8"?>
<ds:datastoreItem xmlns:ds="http://schemas.openxmlformats.org/officeDocument/2006/customXml" ds:itemID="{095843F0-F542-49C4-9B51-B016D777085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2139b12-1396-40d3-9991-dad6f704c899"/>
    <ds:schemaRef ds:uri="51d478d3-2026-4d04-94de-6fe3e2c6c70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Presentationsmall</Template>
  <TotalTime>20000</TotalTime>
  <Words>394</Words>
  <Application>Microsoft Office PowerPoint</Application>
  <PresentationFormat>Bredbild</PresentationFormat>
  <Paragraphs>78</Paragraphs>
  <Slides>22</Slides>
  <Notes>3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Office-tema</vt:lpstr>
      <vt:lpstr>Kompetenscentrum vägteknik (KCV)  Seminarium kring Trafikverkets långsiktiga kompetensbehov</vt:lpstr>
      <vt:lpstr>Praktiska aspekter</vt:lpstr>
      <vt:lpstr>Agenda – Tisdagen den 11 mars</vt:lpstr>
      <vt:lpstr>KCV och syftet med dagarna</vt:lpstr>
      <vt:lpstr>Upplägg för varje session</vt:lpstr>
      <vt:lpstr>Vad innebär Trafikverkets satsning på KCV?  (Robert Karlsson, Pontus Gruhs, Thomas Asp)</vt:lpstr>
      <vt:lpstr>Session 1 – Tillgångar och dess förvaltning (Tomas Winnerholt, Klas Hermelin, Fredrik Lindström)</vt:lpstr>
      <vt:lpstr>Fika</vt:lpstr>
      <vt:lpstr>Session 2 – Affärsutveckling (Roger Nilsson, Björn Eklund, Klas Hermelin)</vt:lpstr>
      <vt:lpstr>Uppsamling och reflektioner från deltagarna (Joacim Lundberg, Robert Karlsson, Pontus Gruhs)</vt:lpstr>
      <vt:lpstr>Slut för dagen</vt:lpstr>
      <vt:lpstr>Dag 2</vt:lpstr>
      <vt:lpstr>Agenda – Onsdagen den 12 mars</vt:lpstr>
      <vt:lpstr>Välkomstkaffe och uppdatering från dag 1 (Joacim Lundberg)</vt:lpstr>
      <vt:lpstr>Session 3 – Material, prestanda, egenskaper och nedbrytning (Jan-Erik Lundmark, Klas Hermelin, Johan Ullberg)</vt:lpstr>
      <vt:lpstr>Bensträckare och kaffe</vt:lpstr>
      <vt:lpstr>Session 4 – Metoder och produktion (Martina Rydberg och Björn Eklund)</vt:lpstr>
      <vt:lpstr>Bensträckare och kaffe</vt:lpstr>
      <vt:lpstr>Session 5 – Effekter  (Åsa Lindgren)</vt:lpstr>
      <vt:lpstr>Avslutning och uppsamling från båda dagarna (Joacim Lundberg)</vt:lpstr>
      <vt:lpstr>Lunch</vt:lpstr>
      <vt:lpstr>Tack för ert engagemang och deltagande!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Kompetenscentrum vägteknik (KCV)  Vad är det och vilka möjligheter finns?</dc:title>
  <dc:creator>Joacim Lundberg</dc:creator>
  <cp:lastModifiedBy>Joacim Lundberg</cp:lastModifiedBy>
  <cp:revision>116</cp:revision>
  <dcterms:created xsi:type="dcterms:W3CDTF">2023-09-19T13:16:02Z</dcterms:created>
  <dcterms:modified xsi:type="dcterms:W3CDTF">2025-03-12T07:45:21Z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0x010100381B6AE738874C4DB0D9CEBC7647873D</vt:lpwstr>
  </property>
  <property fmtid="{D5CDD505-2E9C-101B-9397-08002B2CF9AE}" pid="3" name="MediaServiceImageTags">
    <vt:lpwstr/>
  </property>
</Properties>
</file>