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3" r:id="rId4"/>
    <p:sldMasterId id="2147483648" r:id="rId5"/>
    <p:sldMasterId id="2147483675" r:id="rId6"/>
    <p:sldMasterId id="2147483657" r:id="rId7"/>
    <p:sldMasterId id="2147483684" r:id="rId8"/>
  </p:sldMasterIdLst>
  <p:notesMasterIdLst>
    <p:notesMasterId r:id="rId26"/>
  </p:notesMasterIdLst>
  <p:handoutMasterIdLst>
    <p:handoutMasterId r:id="rId27"/>
  </p:handoutMasterIdLst>
  <p:sldIdLst>
    <p:sldId id="323" r:id="rId9"/>
    <p:sldId id="755" r:id="rId10"/>
    <p:sldId id="761" r:id="rId11"/>
    <p:sldId id="758" r:id="rId12"/>
    <p:sldId id="762" r:id="rId13"/>
    <p:sldId id="763" r:id="rId14"/>
    <p:sldId id="465" r:id="rId15"/>
    <p:sldId id="769" r:id="rId16"/>
    <p:sldId id="767" r:id="rId17"/>
    <p:sldId id="771" r:id="rId18"/>
    <p:sldId id="464" r:id="rId19"/>
    <p:sldId id="425" r:id="rId20"/>
    <p:sldId id="765" r:id="rId21"/>
    <p:sldId id="267" r:id="rId22"/>
    <p:sldId id="324" r:id="rId23"/>
    <p:sldId id="577" r:id="rId24"/>
    <p:sldId id="426" r:id="rId25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7242" userDrawn="1">
          <p15:clr>
            <a:srgbClr val="A4A3A4"/>
          </p15:clr>
        </p15:guide>
        <p15:guide id="2" orient="horz" pos="799" userDrawn="1">
          <p15:clr>
            <a:srgbClr val="A4A3A4"/>
          </p15:clr>
        </p15:guide>
        <p15:guide id="3" orient="horz" pos="3884" userDrawn="1">
          <p15:clr>
            <a:srgbClr val="A4A3A4"/>
          </p15:clr>
        </p15:guide>
        <p15:guide id="4" orient="horz" pos="2160" userDrawn="1">
          <p15:clr>
            <a:srgbClr val="A4A3A4"/>
          </p15:clr>
        </p15:guide>
        <p15:guide id="5" pos="43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0000"/>
    <a:srgbClr val="5F0000"/>
    <a:srgbClr val="870000"/>
    <a:srgbClr val="AF0000"/>
    <a:srgbClr val="D90611"/>
    <a:srgbClr val="D80611"/>
    <a:srgbClr val="D7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142" autoAdjust="0"/>
  </p:normalViewPr>
  <p:slideViewPr>
    <p:cSldViewPr snapToGrid="0">
      <p:cViewPr>
        <p:scale>
          <a:sx n="60" d="100"/>
          <a:sy n="60" d="100"/>
        </p:scale>
        <p:origin x="112" y="100"/>
      </p:cViewPr>
      <p:guideLst>
        <p:guide pos="7242"/>
        <p:guide orient="horz" pos="799"/>
        <p:guide orient="horz" pos="3884"/>
        <p:guide orient="horz" pos="2160"/>
        <p:guide pos="43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156"/>
    </p:cViewPr>
  </p:sorterViewPr>
  <p:notesViewPr>
    <p:cSldViewPr snapToGrid="0" showGuides="1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96ED4D-9974-4266-9636-7DF9434CB37C}" type="datetimeFigureOut">
              <a:rPr lang="sv-SE" smtClean="0"/>
              <a:t>2025-03-11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75A873-DB4E-4F59-A8B1-757F0F4852C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168677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592141-416E-49B0-82D1-A68B9C506992}" type="datetimeFigureOut">
              <a:rPr lang="sv-SE" smtClean="0"/>
              <a:t>2025-03-11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B863A3-F6DA-432C-A68C-0B1EB56ED5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06493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1" dirty="0"/>
              <a:t>Huvudrubriksida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Konfidentialitetsnivå</a:t>
            </a:r>
            <a:r>
              <a:rPr lang="sv-SE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ska klassas. Ä</a:t>
            </a:r>
            <a:r>
              <a:rPr lang="sv-SE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ndra till valt värde.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Vid visning av presentation vid tillfällen då klassning inte ska synas så kan värdet döljas.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Ange aktuell klass här på anteckningssidan.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Ägaren av presentationen ansvarar för att klassningen överensstämmer med innehållet.</a:t>
            </a:r>
            <a:endParaRPr lang="sv-S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515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CED75042-1EAC-D7A9-83C0-1A258AC90C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DCCA12-3710-43CB-9B20-B0CA91D63779}" type="slidenum">
              <a:rPr lang="en-GB" altLang="sv-SE"/>
              <a:pPr/>
              <a:t>16</a:t>
            </a:fld>
            <a:endParaRPr lang="en-GB" altLang="sv-SE"/>
          </a:p>
        </p:txBody>
      </p:sp>
      <p:sp>
        <p:nvSpPr>
          <p:cNvPr id="158722" name="Rectangle 2">
            <a:extLst>
              <a:ext uri="{FF2B5EF4-FFF2-40B4-BE49-F238E27FC236}">
                <a16:creationId xmlns:a16="http://schemas.microsoft.com/office/drawing/2014/main" id="{A6729C1E-69B5-66D7-F12C-EB4BE85084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1450" y="733425"/>
            <a:ext cx="6518275" cy="3667125"/>
          </a:xfrm>
          <a:ln/>
        </p:spPr>
      </p:sp>
      <p:sp>
        <p:nvSpPr>
          <p:cNvPr id="158723" name="Rectangle 3">
            <a:extLst>
              <a:ext uri="{FF2B5EF4-FFF2-40B4-BE49-F238E27FC236}">
                <a16:creationId xmlns:a16="http://schemas.microsoft.com/office/drawing/2014/main" id="{BB7A31F9-D430-9971-C758-4E8727E7D6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643438"/>
            <a:ext cx="5486400" cy="4400550"/>
          </a:xfrm>
        </p:spPr>
        <p:txBody>
          <a:bodyPr/>
          <a:lstStyle/>
          <a:p>
            <a:endParaRPr lang="en-US" altLang="sv-S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FIKVERKET 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73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rubrik, röd 55-0-0">
    <p:bg>
      <p:bgPr>
        <a:solidFill>
          <a:srgbClr val="37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AD7E678-F878-4A88-B37F-CF88CE888B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000" y="2350265"/>
            <a:ext cx="10800000" cy="1080000"/>
          </a:xfrm>
          <a:prstGeom prst="rect">
            <a:avLst/>
          </a:prstGeom>
        </p:spPr>
        <p:txBody>
          <a:bodyPr anchor="ctr"/>
          <a:lstStyle>
            <a:lvl1pPr algn="ctr"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- lägg till rubrik</a:t>
            </a:r>
            <a:endParaRPr lang="en-US" dirty="0"/>
          </a:p>
        </p:txBody>
      </p:sp>
      <p:sp>
        <p:nvSpPr>
          <p:cNvPr id="8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9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10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90922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ubrik, 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94800" y="1270800"/>
            <a:ext cx="10800000" cy="900000"/>
          </a:xfrm>
          <a:prstGeom prst="rect">
            <a:avLst/>
          </a:prstGeom>
        </p:spPr>
        <p:txBody>
          <a:bodyPr anchor="ctr"/>
          <a:lstStyle>
            <a:lvl1pPr algn="l">
              <a:defRPr sz="3600" baseline="0"/>
            </a:lvl1pPr>
          </a:lstStyle>
          <a:p>
            <a:r>
              <a:rPr lang="sv-SE" dirty="0"/>
              <a:t>Klicka – lägg till rubrik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2" hasCustomPrompt="1"/>
          </p:nvPr>
        </p:nvSpPr>
        <p:spPr>
          <a:xfrm>
            <a:off x="694800" y="2529000"/>
            <a:ext cx="8607600" cy="3060000"/>
          </a:xfrm>
          <a:prstGeom prst="rect">
            <a:avLst/>
          </a:prstGeom>
        </p:spPr>
        <p:txBody>
          <a:bodyPr/>
          <a:lstStyle>
            <a:lvl1pPr marL="360000" indent="-360000" defTabSz="3600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spc="0" baseline="0"/>
            </a:lvl1pPr>
            <a:lvl2pPr marL="720000" marR="0" indent="-360000" algn="l" defTabSz="3600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>
                <a:tab pos="360000" algn="l"/>
              </a:tabLst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marR="0" indent="-36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marR="0" indent="-36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60000" defTabSz="3240000">
              <a:buFont typeface="Arial" panose="020B0604020202020204" pitchFamily="34" charset="0"/>
              <a:buChar char="‒"/>
              <a:tabLst>
                <a:tab pos="360000" algn="l"/>
                <a:tab pos="720000" algn="l"/>
                <a:tab pos="1080000" algn="l"/>
                <a:tab pos="1440000" algn="l"/>
                <a:tab pos="1800000" algn="l"/>
                <a:tab pos="2160000" algn="l"/>
                <a:tab pos="2520000" algn="l"/>
                <a:tab pos="2880000" algn="l"/>
                <a:tab pos="3240000" algn="l"/>
              </a:tabLst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40000" indent="-324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sv-SE" dirty="0"/>
              <a:t>Skriv text här</a:t>
            </a:r>
          </a:p>
        </p:txBody>
      </p:sp>
      <p:sp>
        <p:nvSpPr>
          <p:cNvPr id="10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12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11162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vä, bild h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96000" y="1269000"/>
            <a:ext cx="5040000" cy="900000"/>
          </a:xfrm>
          <a:prstGeom prst="rect">
            <a:avLst/>
          </a:prstGeom>
        </p:spPr>
        <p:txBody>
          <a:bodyPr anchor="ctr"/>
          <a:lstStyle>
            <a:lvl1pPr>
              <a:defRPr sz="3600"/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10" name="Platshållare för bild 9"/>
          <p:cNvSpPr>
            <a:spLocks noGrp="1"/>
          </p:cNvSpPr>
          <p:nvPr>
            <p:ph type="pic" sz="quarter" idx="13" hasCustomPrompt="1"/>
          </p:nvPr>
        </p:nvSpPr>
        <p:spPr>
          <a:xfrm>
            <a:off x="6456000" y="1269000"/>
            <a:ext cx="5040000" cy="43200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200"/>
              </a:spcBef>
              <a:buNone/>
              <a:defRPr spc="0" baseline="0"/>
            </a:lvl1pPr>
          </a:lstStyle>
          <a:p>
            <a:r>
              <a:rPr lang="sv-SE" dirty="0"/>
              <a:t>Bild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4"/>
          </p:nvPr>
        </p:nvSpPr>
        <p:spPr>
          <a:xfrm>
            <a:off x="10152000" y="201600"/>
            <a:ext cx="1767114" cy="365125"/>
          </a:xfrm>
        </p:spPr>
        <p:txBody>
          <a:bodyPr/>
          <a:lstStyle>
            <a:lvl1pPr>
              <a:defRPr sz="1000"/>
            </a:lvl1pPr>
          </a:lstStyle>
          <a:p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5"/>
          </p:nvPr>
        </p:nvSpPr>
        <p:spPr>
          <a:xfrm>
            <a:off x="696000" y="201600"/>
            <a:ext cx="3570514" cy="365125"/>
          </a:xfrm>
        </p:spPr>
        <p:txBody>
          <a:bodyPr/>
          <a:lstStyle>
            <a:lvl1pPr>
              <a:defRPr sz="1000"/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6"/>
          </p:nvPr>
        </p:nvSpPr>
        <p:spPr>
          <a:xfrm>
            <a:off x="-1" y="201600"/>
            <a:ext cx="784800" cy="365125"/>
          </a:xfrm>
        </p:spPr>
        <p:txBody>
          <a:bodyPr/>
          <a:lstStyle>
            <a:lvl1pPr>
              <a:defRPr sz="1000"/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1" name="Platshållare för text 7"/>
          <p:cNvSpPr>
            <a:spLocks noGrp="1"/>
          </p:cNvSpPr>
          <p:nvPr>
            <p:ph type="body" sz="quarter" idx="12" hasCustomPrompt="1"/>
          </p:nvPr>
        </p:nvSpPr>
        <p:spPr>
          <a:xfrm>
            <a:off x="694800" y="2170800"/>
            <a:ext cx="5040000" cy="3420000"/>
          </a:xfrm>
          <a:prstGeom prst="rect">
            <a:avLst/>
          </a:prstGeom>
        </p:spPr>
        <p:txBody>
          <a:bodyPr/>
          <a:lstStyle>
            <a:lvl1pPr marL="360000" indent="-360000" defTabSz="3600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spc="0"/>
            </a:lvl1pPr>
            <a:lvl2pPr marL="720000" marR="0" indent="-360000" algn="l" defTabSz="3600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>
                <a:tab pos="360000" algn="l"/>
              </a:tabLst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marR="0" indent="-36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marR="0" indent="-36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60000" defTabSz="3240000">
              <a:buFont typeface="Arial" panose="020B0604020202020204" pitchFamily="34" charset="0"/>
              <a:buChar char="‒"/>
              <a:tabLst>
                <a:tab pos="360000" algn="l"/>
                <a:tab pos="720000" algn="l"/>
                <a:tab pos="1080000" algn="l"/>
                <a:tab pos="1440000" algn="l"/>
                <a:tab pos="1800000" algn="l"/>
                <a:tab pos="2160000" algn="l"/>
                <a:tab pos="2520000" algn="l"/>
                <a:tab pos="2880000" algn="l"/>
                <a:tab pos="3240000" algn="l"/>
              </a:tabLst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40000" indent="-324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sv-SE" dirty="0"/>
              <a:t>Skriv text här</a:t>
            </a:r>
          </a:p>
        </p:txBody>
      </p:sp>
    </p:spTree>
    <p:extLst>
      <p:ext uri="{BB962C8B-B14F-4D97-AF65-F5344CB8AC3E}">
        <p14:creationId xmlns:p14="http://schemas.microsoft.com/office/powerpoint/2010/main" val="29206366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hö, bild v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title" hasCustomPrompt="1"/>
          </p:nvPr>
        </p:nvSpPr>
        <p:spPr>
          <a:xfrm>
            <a:off x="6456000" y="1269000"/>
            <a:ext cx="5040000" cy="900000"/>
          </a:xfrm>
          <a:prstGeom prst="rect">
            <a:avLst/>
          </a:prstGeom>
        </p:spPr>
        <p:txBody>
          <a:bodyPr anchor="ctr"/>
          <a:lstStyle>
            <a:lvl1pPr>
              <a:defRPr sz="3600"/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7" name="Platshållare för bild 9"/>
          <p:cNvSpPr>
            <a:spLocks noGrp="1"/>
          </p:cNvSpPr>
          <p:nvPr>
            <p:ph type="pic" sz="quarter" idx="13" hasCustomPrompt="1"/>
          </p:nvPr>
        </p:nvSpPr>
        <p:spPr>
          <a:xfrm>
            <a:off x="694800" y="1269000"/>
            <a:ext cx="5040000" cy="43200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200"/>
              </a:spcBef>
              <a:buNone/>
              <a:defRPr spc="0" baseline="0"/>
            </a:lvl1pPr>
          </a:lstStyle>
          <a:p>
            <a:r>
              <a:rPr lang="sv-SE" dirty="0"/>
              <a:t>Bild</a:t>
            </a:r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z="1000"/>
            </a:lvl1pPr>
          </a:lstStyle>
          <a:p>
            <a:endParaRPr lang="sv-SE" dirty="0"/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1000"/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2" hasCustomPrompt="1"/>
          </p:nvPr>
        </p:nvSpPr>
        <p:spPr>
          <a:xfrm>
            <a:off x="6454800" y="2170800"/>
            <a:ext cx="5040000" cy="3420000"/>
          </a:xfrm>
          <a:prstGeom prst="rect">
            <a:avLst/>
          </a:prstGeom>
        </p:spPr>
        <p:txBody>
          <a:bodyPr/>
          <a:lstStyle>
            <a:lvl1pPr marL="360000" indent="-360000" defTabSz="3600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spc="0"/>
            </a:lvl1pPr>
            <a:lvl2pPr marL="720000" marR="0" indent="-360000" algn="l" defTabSz="3600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>
                <a:tab pos="360000" algn="l"/>
              </a:tabLst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marR="0" indent="-36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marR="0" indent="-36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60000" defTabSz="3240000">
              <a:buFont typeface="Arial" panose="020B0604020202020204" pitchFamily="34" charset="0"/>
              <a:buChar char="‒"/>
              <a:tabLst>
                <a:tab pos="360000" algn="l"/>
                <a:tab pos="720000" algn="l"/>
                <a:tab pos="1080000" algn="l"/>
                <a:tab pos="1440000" algn="l"/>
                <a:tab pos="1800000" algn="l"/>
                <a:tab pos="2160000" algn="l"/>
                <a:tab pos="2520000" algn="l"/>
                <a:tab pos="2880000" algn="l"/>
                <a:tab pos="3240000" algn="l"/>
              </a:tabLst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40000" indent="-324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sv-SE" dirty="0"/>
              <a:t>Skriv text här</a:t>
            </a:r>
          </a:p>
        </p:txBody>
      </p:sp>
    </p:spTree>
    <p:extLst>
      <p:ext uri="{BB962C8B-B14F-4D97-AF65-F5344CB8AC3E}">
        <p14:creationId xmlns:p14="http://schemas.microsoft.com/office/powerpoint/2010/main" val="11060660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diagram 5"/>
          <p:cNvSpPr>
            <a:spLocks noGrp="1"/>
          </p:cNvSpPr>
          <p:nvPr>
            <p:ph type="chart" sz="quarter" idx="12" hasCustomPrompt="1"/>
          </p:nvPr>
        </p:nvSpPr>
        <p:spPr>
          <a:xfrm>
            <a:off x="696000" y="1269000"/>
            <a:ext cx="10800000" cy="43200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200"/>
              </a:spcBef>
              <a:buNone/>
              <a:defRPr spc="0" baseline="0"/>
            </a:lvl1pPr>
          </a:lstStyle>
          <a:p>
            <a:r>
              <a:rPr lang="sv-SE" dirty="0"/>
              <a:t>Diagram</a:t>
            </a:r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 sz="1000"/>
            </a:lvl1pPr>
          </a:lstStyle>
          <a:p>
            <a:endParaRPr lang="sv-SE" dirty="0"/>
          </a:p>
        </p:txBody>
      </p:sp>
      <p:sp>
        <p:nvSpPr>
          <p:cNvPr id="7" name="Platshållare för sidfot 6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z="1000"/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5580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 &amp;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96000" y="1269000"/>
            <a:ext cx="10800000" cy="900000"/>
          </a:xfrm>
          <a:prstGeom prst="rect">
            <a:avLst/>
          </a:prstGeom>
        </p:spPr>
        <p:txBody>
          <a:bodyPr anchor="ctr"/>
          <a:lstStyle>
            <a:lvl1pPr algn="ctr">
              <a:defRPr sz="3600" baseline="0"/>
            </a:lvl1pPr>
          </a:lstStyle>
          <a:p>
            <a:r>
              <a:rPr lang="sv-SE" dirty="0"/>
              <a:t>Klicka – lägg till rubrik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2" hasCustomPrompt="1"/>
          </p:nvPr>
        </p:nvSpPr>
        <p:spPr>
          <a:xfrm>
            <a:off x="696000" y="2170062"/>
            <a:ext cx="5040000" cy="342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spc="0"/>
            </a:lvl1pPr>
            <a:lvl2pPr marL="232200" indent="0">
              <a:buNone/>
              <a:defRPr/>
            </a:lvl2pPr>
            <a:lvl3pPr marL="462600" indent="0">
              <a:buNone/>
              <a:defRPr/>
            </a:lvl3pPr>
            <a:lvl4pPr marL="693000" indent="0">
              <a:buNone/>
              <a:defRPr/>
            </a:lvl4pPr>
            <a:lvl5pPr marL="887400" indent="0">
              <a:buNone/>
              <a:defRPr/>
            </a:lvl5pPr>
          </a:lstStyle>
          <a:p>
            <a:pPr lvl="0"/>
            <a:r>
              <a:rPr lang="sv-SE" dirty="0"/>
              <a:t>Skriv text här</a:t>
            </a:r>
          </a:p>
        </p:txBody>
      </p:sp>
      <p:sp>
        <p:nvSpPr>
          <p:cNvPr id="6" name="Platshållare för diagram 5"/>
          <p:cNvSpPr>
            <a:spLocks noGrp="1"/>
          </p:cNvSpPr>
          <p:nvPr>
            <p:ph type="chart" sz="quarter" idx="13" hasCustomPrompt="1"/>
          </p:nvPr>
        </p:nvSpPr>
        <p:spPr>
          <a:xfrm>
            <a:off x="6454800" y="2169000"/>
            <a:ext cx="5040000" cy="34210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pc="0" baseline="0"/>
            </a:lvl1pPr>
          </a:lstStyle>
          <a:p>
            <a:r>
              <a:rPr lang="sv-SE" dirty="0"/>
              <a:t>Diagram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z="1000"/>
            </a:lvl1pPr>
          </a:lstStyle>
          <a:p>
            <a:endParaRPr lang="sv-SE" dirty="0"/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1000"/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158694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datum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z="1000"/>
            </a:lvl1pPr>
          </a:lstStyle>
          <a:p>
            <a:endParaRPr lang="sv-SE" dirty="0"/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1000"/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793110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-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5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5215659"/>
          </a:xfrm>
          <a:prstGeom prst="rect">
            <a:avLst/>
          </a:prstGeom>
          <a:solidFill>
            <a:schemeClr val="accent5"/>
          </a:solidFill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1200"/>
              </a:spcBef>
              <a:buNone/>
              <a:defRPr spc="0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D7E678-F878-4A88-B37F-CF88CE888B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19019" y="5473309"/>
            <a:ext cx="9372450" cy="108000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- lägg till rubrik</a:t>
            </a:r>
            <a:endParaRPr lang="en-US" dirty="0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2DB92D40-5F44-4A12-A0C2-161F3FFFEFD2}"/>
              </a:ext>
            </a:extLst>
          </p:cNvPr>
          <p:cNvSpPr txBox="1"/>
          <p:nvPr userDrawn="1"/>
        </p:nvSpPr>
        <p:spPr>
          <a:xfrm>
            <a:off x="0" y="-363264"/>
            <a:ext cx="12192000" cy="24622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sv-S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För att byta bakgrundsbild – Högerklicka på bilden. Välj Ändra bild. Välj sedan Från en fil.</a:t>
            </a:r>
          </a:p>
        </p:txBody>
      </p:sp>
      <p:sp>
        <p:nvSpPr>
          <p:cNvPr id="15" name="Platshållare för text 14" descr="Trafikverkets logotyp">
            <a:extLst>
              <a:ext uri="{FF2B5EF4-FFF2-40B4-BE49-F238E27FC236}">
                <a16:creationId xmlns:a16="http://schemas.microsoft.com/office/drawing/2014/main" id="{BC63DBC5-3A01-48A2-B443-DAC14C323B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38665" y="0"/>
            <a:ext cx="1514671" cy="756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800" spc="0" baseline="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12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478449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- 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5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1200"/>
              </a:spcBef>
              <a:buNone/>
              <a:defRPr spc="0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D7E678-F878-4A88-B37F-CF88CE888B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000" y="2242925"/>
            <a:ext cx="10800000" cy="1080000"/>
          </a:xfrm>
          <a:prstGeom prst="rect">
            <a:avLst/>
          </a:prstGeom>
        </p:spPr>
        <p:txBody>
          <a:bodyPr anchor="ctr"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- lägg till rubrik</a:t>
            </a:r>
            <a:endParaRPr lang="en-US" dirty="0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2DB92D40-5F44-4A12-A0C2-161F3FFFEFD2}"/>
              </a:ext>
            </a:extLst>
          </p:cNvPr>
          <p:cNvSpPr txBox="1"/>
          <p:nvPr userDrawn="1"/>
        </p:nvSpPr>
        <p:spPr>
          <a:xfrm>
            <a:off x="0" y="-363264"/>
            <a:ext cx="12192000" cy="24622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sv-S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För att byta bakgrundsbild – Högerklicka på bilden. Välj Ändra bild. Välj sedan Från en fil.</a:t>
            </a:r>
          </a:p>
        </p:txBody>
      </p:sp>
      <p:sp>
        <p:nvSpPr>
          <p:cNvPr id="15" name="Platshållare för text 14" descr="Trafikverkets logotyp">
            <a:extLst>
              <a:ext uri="{FF2B5EF4-FFF2-40B4-BE49-F238E27FC236}">
                <a16:creationId xmlns:a16="http://schemas.microsoft.com/office/drawing/2014/main" id="{BC63DBC5-3A01-48A2-B443-DAC14C323B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38665" y="0"/>
            <a:ext cx="1514671" cy="756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800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Titel</a:t>
            </a:r>
          </a:p>
        </p:txBody>
      </p:sp>
      <p:sp>
        <p:nvSpPr>
          <p:cNvPr id="12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95758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Huvudrubriksida röd 175-0-0">
    <p:bg>
      <p:bgPr>
        <a:solidFill>
          <a:srgbClr val="A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AD7E678-F878-4A88-B37F-CF88CE888B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000" y="2349060"/>
            <a:ext cx="10800000" cy="1080000"/>
          </a:xfrm>
          <a:prstGeom prst="rect">
            <a:avLst/>
          </a:prstGeom>
        </p:spPr>
        <p:txBody>
          <a:bodyPr anchor="ctr"/>
          <a:lstStyle>
            <a:lvl1pPr algn="ctr"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- lägg till rubrik</a:t>
            </a:r>
            <a:endParaRPr lang="en-US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1AAAF19A-C108-416B-94E8-AE411170AA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6000" y="3789000"/>
            <a:ext cx="10800000" cy="180000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Skriv text här</a:t>
            </a:r>
            <a:endParaRPr lang="en-US" dirty="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A8C1F592-2565-4952-8C19-80933FC3F5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5326" y="5990318"/>
            <a:ext cx="10801350" cy="2769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spc="0" baseline="0">
                <a:solidFill>
                  <a:schemeClr val="bg1"/>
                </a:solidFill>
              </a:defRPr>
            </a:lvl1pPr>
            <a:lvl2pPr marL="232200" indent="0">
              <a:buNone/>
              <a:defRPr sz="1200"/>
            </a:lvl2pPr>
            <a:lvl3pPr marL="462600" indent="0">
              <a:buNone/>
              <a:defRPr sz="1200"/>
            </a:lvl3pPr>
            <a:lvl4pPr marL="693000" indent="0">
              <a:buNone/>
              <a:defRPr sz="1200"/>
            </a:lvl4pPr>
            <a:lvl5pPr marL="887400" indent="0">
              <a:buNone/>
              <a:defRPr sz="12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506943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Huvudrubrik, platshållare EU-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96000" y="1998000"/>
            <a:ext cx="10800000" cy="1080000"/>
          </a:xfrm>
          <a:prstGeom prst="rect">
            <a:avLst/>
          </a:prstGeom>
        </p:spPr>
        <p:txBody>
          <a:bodyPr anchor="ctr"/>
          <a:lstStyle>
            <a:lvl1pPr algn="ctr">
              <a:defRPr sz="4800"/>
            </a:lvl1pPr>
          </a:lstStyle>
          <a:p>
            <a:r>
              <a:rPr lang="sv-SE" dirty="0"/>
              <a:t>Klicka – lägg till rubrik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2" hasCustomPrompt="1"/>
          </p:nvPr>
        </p:nvSpPr>
        <p:spPr>
          <a:xfrm>
            <a:off x="696000" y="3284970"/>
            <a:ext cx="10800000" cy="18000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+mj-lt"/>
              <a:buNone/>
              <a:defRPr sz="2400" spc="0" baseline="0"/>
            </a:lvl1pPr>
            <a:lvl2pPr marL="575100" indent="-342900">
              <a:buFont typeface="+mj-lt"/>
              <a:buAutoNum type="arabicPeriod"/>
              <a:defRPr/>
            </a:lvl2pPr>
            <a:lvl3pPr marL="805500" indent="-342900">
              <a:buFont typeface="+mj-lt"/>
              <a:buAutoNum type="arabicPeriod"/>
              <a:defRPr/>
            </a:lvl3pPr>
            <a:lvl4pPr marL="1035900" indent="-342900">
              <a:buFont typeface="+mj-lt"/>
              <a:buAutoNum type="arabicPeriod"/>
              <a:defRPr/>
            </a:lvl4pPr>
            <a:lvl5pPr marL="1230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sv-SE" dirty="0"/>
              <a:t>Skriv text här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z="1000"/>
            </a:lvl1pPr>
          </a:lstStyle>
          <a:p>
            <a:endParaRPr lang="sv-SE" dirty="0"/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1000"/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7" hasCustomPrompt="1"/>
          </p:nvPr>
        </p:nvSpPr>
        <p:spPr>
          <a:xfrm>
            <a:off x="694800" y="5529600"/>
            <a:ext cx="2739600" cy="925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dirty="0"/>
              <a:t>Plats för EU-logotyp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BD16B4E-76DC-44E2-8BEE-9E700AD562F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70149" y="5995793"/>
            <a:ext cx="4683125" cy="2095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spc="0" baseline="0"/>
            </a:lvl1pPr>
          </a:lstStyle>
          <a:p>
            <a:pPr lvl="0"/>
            <a:r>
              <a:rPr lang="sv-SE" dirty="0" err="1"/>
              <a:t>Konfidentialitetsnivå</a:t>
            </a:r>
            <a:r>
              <a:rPr lang="sv-SE" dirty="0"/>
              <a:t> ska klassas, och anges här</a:t>
            </a:r>
          </a:p>
        </p:txBody>
      </p:sp>
    </p:spTree>
    <p:extLst>
      <p:ext uri="{BB962C8B-B14F-4D97-AF65-F5344CB8AC3E}">
        <p14:creationId xmlns:p14="http://schemas.microsoft.com/office/powerpoint/2010/main" val="38635809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93E6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293E6B"/>
                </a:solidFill>
              </a:defRPr>
            </a:lvl1pPr>
            <a:lvl2pPr>
              <a:defRPr>
                <a:solidFill>
                  <a:srgbClr val="293E6B"/>
                </a:solidFill>
              </a:defRPr>
            </a:lvl2pPr>
            <a:lvl3pPr>
              <a:defRPr>
                <a:solidFill>
                  <a:srgbClr val="293E6B"/>
                </a:solidFill>
              </a:defRPr>
            </a:lvl3pPr>
            <a:lvl4pPr>
              <a:defRPr>
                <a:solidFill>
                  <a:srgbClr val="293E6B"/>
                </a:solidFill>
              </a:defRPr>
            </a:lvl4pPr>
            <a:lvl5pPr>
              <a:defRPr>
                <a:solidFill>
                  <a:srgbClr val="293E6B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DB50C1-41BA-4A30-8F80-E53E350A59F9}" type="datetime1">
              <a:rPr lang="en-US" smtClean="0"/>
              <a:t>3/11/2025</a:t>
            </a:fld>
            <a:endParaRPr lang="sv-SE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/>
              <a:t>Skanska Corporate Presentation</a:t>
            </a:r>
          </a:p>
        </p:txBody>
      </p:sp>
      <p:sp>
        <p:nvSpPr>
          <p:cNvPr id="6" name="Rectangle 4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D6EEA4-5179-4132-B481-625DE9309E7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57025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63869-972C-43CA-B37A-BA26D15B4D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66A17D-7EBE-49FF-AE19-E15B70896C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A9E64F-FED4-42AA-8443-8DF3B5591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57B19-4848-4C0B-92D6-4F3304E302D1}" type="datetimeFigureOut">
              <a:rPr lang="sv-SE" smtClean="0"/>
              <a:t>2025-03-11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B6A83-2C31-4EA6-9B19-88425CA06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406CA-5C23-4917-846B-8BB2B6F18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6C187-D89C-45A3-B4EB-8FEFDC3D6CB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22138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A74D829F-278E-A349-A2D6-131DE97D2A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85246" y="6453942"/>
            <a:ext cx="1878120" cy="11259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 spc="50" baseline="0">
                <a:solidFill>
                  <a:schemeClr val="tx2"/>
                </a:solidFill>
              </a:defRPr>
            </a:lvl1pPr>
          </a:lstStyle>
          <a:p>
            <a:fld id="{28098DE3-43D6-E847-8C73-2EA088570F05}" type="datetime1">
              <a:rPr lang="sv-SE" noProof="0" smtClean="0"/>
              <a:t>2025-03-11</a:t>
            </a:fld>
            <a:endParaRPr lang="sv-SE" noProof="0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1EDE4D0B-651F-4744-92FD-605540347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59276" y="6453942"/>
            <a:ext cx="3470274" cy="11259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 spc="50" baseline="0">
                <a:solidFill>
                  <a:schemeClr val="tx2"/>
                </a:solidFill>
              </a:defRPr>
            </a:lvl1pPr>
          </a:lstStyle>
          <a:p>
            <a:r>
              <a:rPr lang="sv-SE" noProof="0"/>
              <a:t>Gå till sidhuvud/sidfot för att ändra text</a:t>
            </a:r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0B0AB5DF-9F17-C94E-BC61-612FF86021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13315" y="6453942"/>
            <a:ext cx="1590676" cy="11259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spc="50" baseline="0">
                <a:solidFill>
                  <a:schemeClr val="tx2"/>
                </a:solidFill>
              </a:defRPr>
            </a:lvl1pPr>
          </a:lstStyle>
          <a:p>
            <a:fld id="{EF8DBD5B-30F9-4F9C-AE39-E065C1AC514D}" type="slidenum">
              <a:rPr lang="sv-SE" noProof="0" smtClean="0"/>
              <a:pPr/>
              <a:t>‹#›</a:t>
            </a:fld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3998307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ubrik, 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94800" y="1270800"/>
            <a:ext cx="10800000" cy="900000"/>
          </a:xfrm>
          <a:prstGeom prst="rect">
            <a:avLst/>
          </a:prstGeom>
        </p:spPr>
        <p:txBody>
          <a:bodyPr anchor="ctr"/>
          <a:lstStyle>
            <a:lvl1pPr algn="l">
              <a:defRPr sz="3600" baseline="0"/>
            </a:lvl1pPr>
          </a:lstStyle>
          <a:p>
            <a:r>
              <a:rPr lang="sv-SE" dirty="0"/>
              <a:t>Klicka – lägg till rubrik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2" hasCustomPrompt="1"/>
          </p:nvPr>
        </p:nvSpPr>
        <p:spPr>
          <a:xfrm>
            <a:off x="694800" y="2529000"/>
            <a:ext cx="8607600" cy="3060000"/>
          </a:xfrm>
          <a:prstGeom prst="rect">
            <a:avLst/>
          </a:prstGeom>
        </p:spPr>
        <p:txBody>
          <a:bodyPr/>
          <a:lstStyle>
            <a:lvl1pPr marL="360000" indent="-360000" defTabSz="3600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spc="0" baseline="0"/>
            </a:lvl1pPr>
            <a:lvl2pPr marL="720000" marR="0" indent="-360000" algn="l" defTabSz="3600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>
                <a:tab pos="360000" algn="l"/>
              </a:tabLst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marR="0" indent="-36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marR="0" indent="-36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60000" defTabSz="3240000">
              <a:buFont typeface="Arial" panose="020B0604020202020204" pitchFamily="34" charset="0"/>
              <a:buChar char="‒"/>
              <a:tabLst>
                <a:tab pos="360000" algn="l"/>
                <a:tab pos="720000" algn="l"/>
                <a:tab pos="1080000" algn="l"/>
                <a:tab pos="1440000" algn="l"/>
                <a:tab pos="1800000" algn="l"/>
                <a:tab pos="2160000" algn="l"/>
                <a:tab pos="2520000" algn="l"/>
                <a:tab pos="2880000" algn="l"/>
                <a:tab pos="3240000" algn="l"/>
              </a:tabLst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40000" indent="-324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sv-SE" dirty="0"/>
              <a:t>Skriv text här</a:t>
            </a:r>
          </a:p>
        </p:txBody>
      </p:sp>
      <p:sp>
        <p:nvSpPr>
          <p:cNvPr id="10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12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81287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rubrik, röd 135-0-0">
    <p:bg>
      <p:bgPr>
        <a:solidFill>
          <a:srgbClr val="87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96000" y="2349060"/>
            <a:ext cx="10800000" cy="1080000"/>
          </a:xfrm>
          <a:prstGeom prst="rect">
            <a:avLst/>
          </a:prstGeom>
        </p:spPr>
        <p:txBody>
          <a:bodyPr anchor="ctr"/>
          <a:lstStyle>
            <a:lvl1pPr algn="ctr"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- lägg till rubrik</a:t>
            </a:r>
          </a:p>
        </p:txBody>
      </p:sp>
      <p:sp>
        <p:nvSpPr>
          <p:cNvPr id="9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0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11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12245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rubrik, röd 95-0-0">
    <p:bg>
      <p:bgPr>
        <a:solidFill>
          <a:srgbClr val="5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AD7E678-F878-4A88-B37F-CF88CE888B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000" y="2357223"/>
            <a:ext cx="10800000" cy="1080000"/>
          </a:xfrm>
          <a:prstGeom prst="rect">
            <a:avLst/>
          </a:prstGeom>
        </p:spPr>
        <p:txBody>
          <a:bodyPr anchor="ctr"/>
          <a:lstStyle>
            <a:lvl1pPr algn="ctr"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- lägg till rubrik</a:t>
            </a:r>
            <a:endParaRPr lang="en-US" dirty="0"/>
          </a:p>
        </p:txBody>
      </p:sp>
      <p:sp>
        <p:nvSpPr>
          <p:cNvPr id="8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9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10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290684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3.sv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3.sv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5703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Trafikverkets logotyp">
            <a:extLst>
              <a:ext uri="{FF2B5EF4-FFF2-40B4-BE49-F238E27FC236}">
                <a16:creationId xmlns:a16="http://schemas.microsoft.com/office/drawing/2014/main" id="{F6D06EDD-E5A3-40F5-94E9-EF10146AE40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38665" y="0"/>
            <a:ext cx="1514670" cy="756000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effectLst>
            <a:reflection stA="45000" endPos="1000" dist="50800" dir="5400000" sy="-100000" algn="bl" rotWithShape="0"/>
          </a:effectLst>
        </p:spPr>
      </p:pic>
      <p:sp>
        <p:nvSpPr>
          <p:cNvPr id="6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8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9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92816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3" r:id="rId2"/>
    <p:sldLayoutId id="2147483689" r:id="rId3"/>
    <p:sldLayoutId id="2147483690" r:id="rId4"/>
    <p:sldLayoutId id="2147483693" r:id="rId5"/>
    <p:sldLayoutId id="2147483694" r:id="rId6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1pPr>
      <a:lvl2pPr marL="460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2pPr>
      <a:lvl3pPr marL="691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3pPr>
      <a:lvl4pPr marL="921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4pPr>
      <a:lvl5pPr marL="1116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840" userDrawn="1">
          <p15:clr>
            <a:srgbClr val="F26B43"/>
          </p15:clr>
        </p15:guide>
        <p15:guide id="7" orient="horz" pos="2160" userDrawn="1">
          <p15:clr>
            <a:srgbClr val="F26B43"/>
          </p15:clr>
        </p15:guide>
        <p15:guide id="8" pos="438" userDrawn="1">
          <p15:clr>
            <a:srgbClr val="F26B43"/>
          </p15:clr>
        </p15:guide>
        <p15:guide id="9" pos="7242" userDrawn="1">
          <p15:clr>
            <a:srgbClr val="F26B43"/>
          </p15:clr>
        </p15:guide>
        <p15:guide id="10" orient="horz" pos="3884" userDrawn="1">
          <p15:clr>
            <a:srgbClr val="F26B43"/>
          </p15:clr>
        </p15:guide>
        <p15:guide id="11" orient="horz" pos="799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Trafikverkets logotyp">
            <a:extLst>
              <a:ext uri="{FF2B5EF4-FFF2-40B4-BE49-F238E27FC236}">
                <a16:creationId xmlns:a16="http://schemas.microsoft.com/office/drawing/2014/main" id="{F6D06EDD-E5A3-40F5-94E9-EF10146AE4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38665" y="0"/>
            <a:ext cx="1514670" cy="75600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effectLst>
            <a:reflection stA="45000" endPos="1000" dist="50800" dir="5400000" sy="-100000" algn="bl" rotWithShape="0"/>
          </a:effectLst>
        </p:spPr>
      </p:pic>
      <p:sp>
        <p:nvSpPr>
          <p:cNvPr id="6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8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9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63979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77" r:id="rId2"/>
    <p:sldLayoutId id="2147483650" r:id="rId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1pPr>
      <a:lvl2pPr marL="460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2pPr>
      <a:lvl3pPr marL="691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3pPr>
      <a:lvl4pPr marL="921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4pPr>
      <a:lvl5pPr marL="1116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840" userDrawn="1">
          <p15:clr>
            <a:srgbClr val="F26B43"/>
          </p15:clr>
        </p15:guide>
        <p15:guide id="7" orient="horz" pos="2160" userDrawn="1">
          <p15:clr>
            <a:srgbClr val="F26B43"/>
          </p15:clr>
        </p15:guide>
        <p15:guide id="8" pos="438" userDrawn="1">
          <p15:clr>
            <a:srgbClr val="F26B43"/>
          </p15:clr>
        </p15:guide>
        <p15:guide id="9" pos="7242" userDrawn="1">
          <p15:clr>
            <a:srgbClr val="F26B43"/>
          </p15:clr>
        </p15:guide>
        <p15:guide id="10" orient="horz" pos="3884" userDrawn="1">
          <p15:clr>
            <a:srgbClr val="F26B43"/>
          </p15:clr>
        </p15:guide>
        <p15:guide id="11" orient="horz" pos="799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Trafikverkets logotyp">
            <a:extLst>
              <a:ext uri="{FF2B5EF4-FFF2-40B4-BE49-F238E27FC236}">
                <a16:creationId xmlns:a16="http://schemas.microsoft.com/office/drawing/2014/main" id="{F6D06EDD-E5A3-40F5-94E9-EF10146AE40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38665" y="0"/>
            <a:ext cx="1514670" cy="756000"/>
          </a:xfrm>
          <a:prstGeom prst="rect">
            <a:avLst/>
          </a:prstGeom>
          <a:effectLst>
            <a:reflection stA="45000" endPos="1000" dist="50800" dir="5400000" sy="-100000" algn="bl" rotWithShape="0"/>
          </a:effectLst>
        </p:spPr>
      </p:pic>
      <p:sp>
        <p:nvSpPr>
          <p:cNvPr id="3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07428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6" r:id="rId2"/>
    <p:sldLayoutId id="2147483667" r:id="rId3"/>
    <p:sldLayoutId id="2147483668" r:id="rId4"/>
    <p:sldLayoutId id="2147483669" r:id="rId5"/>
    <p:sldLayoutId id="2147483665" r:id="rId6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1pPr>
      <a:lvl2pPr marL="460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2pPr>
      <a:lvl3pPr marL="691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3pPr>
      <a:lvl4pPr marL="921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4pPr>
      <a:lvl5pPr marL="1116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2160" userDrawn="1">
          <p15:clr>
            <a:srgbClr val="F26B43"/>
          </p15:clr>
        </p15:guide>
        <p15:guide id="14" pos="3840" userDrawn="1">
          <p15:clr>
            <a:srgbClr val="F26B43"/>
          </p15:clr>
        </p15:guide>
        <p15:guide id="15" pos="438" userDrawn="1">
          <p15:clr>
            <a:srgbClr val="F26B43"/>
          </p15:clr>
        </p15:guide>
        <p15:guide id="16" pos="7242" userDrawn="1">
          <p15:clr>
            <a:srgbClr val="F26B43"/>
          </p15:clr>
        </p15:guide>
        <p15:guide id="17" orient="horz" pos="3884" userDrawn="1">
          <p15:clr>
            <a:srgbClr val="F26B43"/>
          </p15:clr>
        </p15:guide>
        <p15:guide id="18" orient="horz" pos="799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Trafikverkets logotyp">
            <a:extLst>
              <a:ext uri="{FF2B5EF4-FFF2-40B4-BE49-F238E27FC236}">
                <a16:creationId xmlns:a16="http://schemas.microsoft.com/office/drawing/2014/main" id="{F6D06EDD-E5A3-40F5-94E9-EF10146AE4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38665" y="0"/>
            <a:ext cx="1514670" cy="7560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effectLst>
            <a:reflection stA="45000" endPos="1000" dist="50800" dir="5400000" sy="-100000" algn="bl" rotWithShape="0"/>
          </a:effectLst>
        </p:spPr>
      </p:pic>
      <p:sp>
        <p:nvSpPr>
          <p:cNvPr id="6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8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9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786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79" r:id="rId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1pPr>
      <a:lvl2pPr marL="460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2pPr>
      <a:lvl3pPr marL="691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3pPr>
      <a:lvl4pPr marL="921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4pPr>
      <a:lvl5pPr marL="1116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840" userDrawn="1">
          <p15:clr>
            <a:srgbClr val="F26B43"/>
          </p15:clr>
        </p15:guide>
        <p15:guide id="7" orient="horz" pos="2160" userDrawn="1">
          <p15:clr>
            <a:srgbClr val="F26B43"/>
          </p15:clr>
        </p15:guide>
        <p15:guide id="8" pos="438" userDrawn="1">
          <p15:clr>
            <a:srgbClr val="F26B43"/>
          </p15:clr>
        </p15:guide>
        <p15:guide id="9" pos="7242" userDrawn="1">
          <p15:clr>
            <a:srgbClr val="F26B43"/>
          </p15:clr>
        </p15:guide>
        <p15:guide id="10" orient="horz" pos="3884" userDrawn="1">
          <p15:clr>
            <a:srgbClr val="F26B43"/>
          </p15:clr>
        </p15:guide>
        <p15:guide id="11" orient="horz" pos="79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youtube.com/shorts/uujJ6YwrrPs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2A23F9E0-F3F7-449B-B069-A45DBF7F2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00" y="1676394"/>
            <a:ext cx="10800000" cy="1080000"/>
          </a:xfrm>
        </p:spPr>
        <p:txBody>
          <a:bodyPr/>
          <a:lstStyle/>
          <a:p>
            <a:r>
              <a:rPr lang="sv-SE" sz="5400" dirty="0"/>
              <a:t>Affärsutveckling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66823A78-B882-498C-8DAF-E61DCA2BAF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6000" y="2885108"/>
            <a:ext cx="10800000" cy="1800000"/>
          </a:xfrm>
        </p:spPr>
        <p:txBody>
          <a:bodyPr/>
          <a:lstStyle/>
          <a:p>
            <a:r>
              <a:rPr lang="sv-SE" sz="2800" dirty="0"/>
              <a:t>Roger Nilsson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3B6A0528-23D6-42A5-A15B-D1A6425E6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493" y="4192042"/>
            <a:ext cx="3363013" cy="197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2889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7">
            <a:extLst>
              <a:ext uri="{FF2B5EF4-FFF2-40B4-BE49-F238E27FC236}">
                <a16:creationId xmlns:a16="http://schemas.microsoft.com/office/drawing/2014/main" id="{33F58D46-7043-48F8-A9E9-6CF741E7C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Affärsutveckling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B10A457A-EAF8-4165-9FD9-D79658F90D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4799" y="2529000"/>
            <a:ext cx="11362521" cy="3060000"/>
          </a:xfrm>
        </p:spPr>
        <p:txBody>
          <a:bodyPr/>
          <a:lstStyle/>
          <a:p>
            <a:r>
              <a:rPr lang="sv-SE" sz="3200" dirty="0"/>
              <a:t>Incitament </a:t>
            </a:r>
            <a:r>
              <a:rPr lang="sv-SE" sz="3200" dirty="0">
                <a:sym typeface="Wingdings" panose="05000000000000000000" pitchFamily="2" charset="2"/>
              </a:rPr>
              <a:t> Utveckling  Verifikation  Kravställning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2EF9E43-66E6-49E2-BAF4-92FE7A72D6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10</a:t>
            </a:fld>
            <a:endParaRPr lang="sv-SE" dirty="0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CE489F93-B5C1-408D-9221-55926F003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7126" y="3429000"/>
            <a:ext cx="5357747" cy="309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6933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1 Pitstop 1950 vs 2009 vs 201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2455" y="87353"/>
            <a:ext cx="4170025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428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8" descr="M:\nvf2.gif"/>
          <p:cNvPicPr>
            <a:picLocks noChangeAspect="1" noChangeArrowheads="1"/>
          </p:cNvPicPr>
          <p:nvPr/>
        </p:nvPicPr>
        <p:blipFill>
          <a:blip r:embed="rId2" cstate="print"/>
          <a:srcRect r="3795" b="33606"/>
          <a:stretch>
            <a:fillRect/>
          </a:stretch>
        </p:blipFill>
        <p:spPr bwMode="auto">
          <a:xfrm>
            <a:off x="1385778" y="737237"/>
            <a:ext cx="6047190" cy="6047190"/>
          </a:xfrm>
          <a:prstGeom prst="rect">
            <a:avLst/>
          </a:prstGeom>
          <a:noFill/>
        </p:spPr>
      </p:pic>
      <p:sp>
        <p:nvSpPr>
          <p:cNvPr id="20" name="Rectangle 21"/>
          <p:cNvSpPr>
            <a:spLocks noChangeArrowheads="1"/>
          </p:cNvSpPr>
          <p:nvPr/>
        </p:nvSpPr>
        <p:spPr bwMode="auto">
          <a:xfrm>
            <a:off x="1499088" y="5794082"/>
            <a:ext cx="4178698" cy="195721"/>
          </a:xfrm>
          <a:prstGeom prst="rect">
            <a:avLst/>
          </a:prstGeom>
          <a:solidFill>
            <a:srgbClr val="FFFF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26C2CA29-DA26-47CE-A5E0-E85DB3423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984" y="0"/>
            <a:ext cx="3938016" cy="6858000"/>
          </a:xfrm>
          <a:prstGeom prst="rect">
            <a:avLst/>
          </a:prstGeom>
        </p:spPr>
      </p:pic>
      <p:sp>
        <p:nvSpPr>
          <p:cNvPr id="6" name="Rectangle 21">
            <a:extLst>
              <a:ext uri="{FF2B5EF4-FFF2-40B4-BE49-F238E27FC236}">
                <a16:creationId xmlns:a16="http://schemas.microsoft.com/office/drawing/2014/main" id="{6DA686AA-5637-4B44-90CA-C18586728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2448" y="3683237"/>
            <a:ext cx="4710222" cy="155191"/>
          </a:xfrm>
          <a:prstGeom prst="rect">
            <a:avLst/>
          </a:prstGeom>
          <a:solidFill>
            <a:srgbClr val="00B05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7" name="Rectangle 21">
            <a:extLst>
              <a:ext uri="{FF2B5EF4-FFF2-40B4-BE49-F238E27FC236}">
                <a16:creationId xmlns:a16="http://schemas.microsoft.com/office/drawing/2014/main" id="{866C395C-9BF6-4A4A-AE11-7764C2788F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778" y="3863010"/>
            <a:ext cx="1043762" cy="155191"/>
          </a:xfrm>
          <a:prstGeom prst="rect">
            <a:avLst/>
          </a:prstGeom>
          <a:solidFill>
            <a:srgbClr val="00B05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8" name="Rectangle 21">
            <a:extLst>
              <a:ext uri="{FF2B5EF4-FFF2-40B4-BE49-F238E27FC236}">
                <a16:creationId xmlns:a16="http://schemas.microsoft.com/office/drawing/2014/main" id="{61A0721C-F925-40F2-A13F-F480DC516B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417" y="3865008"/>
            <a:ext cx="877368" cy="155191"/>
          </a:xfrm>
          <a:prstGeom prst="rect">
            <a:avLst/>
          </a:prstGeom>
          <a:solidFill>
            <a:srgbClr val="00B05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9" name="Rectangle 21">
            <a:extLst>
              <a:ext uri="{FF2B5EF4-FFF2-40B4-BE49-F238E27FC236}">
                <a16:creationId xmlns:a16="http://schemas.microsoft.com/office/drawing/2014/main" id="{B4BABD98-C480-43E8-A4CA-35ADBA431D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088" y="4039465"/>
            <a:ext cx="382875" cy="155191"/>
          </a:xfrm>
          <a:prstGeom prst="rect">
            <a:avLst/>
          </a:prstGeom>
          <a:solidFill>
            <a:srgbClr val="00B05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10" name="Rectangle 21">
            <a:extLst>
              <a:ext uri="{FF2B5EF4-FFF2-40B4-BE49-F238E27FC236}">
                <a16:creationId xmlns:a16="http://schemas.microsoft.com/office/drawing/2014/main" id="{10B907F2-3AE4-48AA-9804-FED9478B16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2879" y="4060729"/>
            <a:ext cx="856023" cy="155191"/>
          </a:xfrm>
          <a:prstGeom prst="rect">
            <a:avLst/>
          </a:prstGeom>
          <a:solidFill>
            <a:srgbClr val="00B05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11" name="Rectangle 21">
            <a:extLst>
              <a:ext uri="{FF2B5EF4-FFF2-40B4-BE49-F238E27FC236}">
                <a16:creationId xmlns:a16="http://schemas.microsoft.com/office/drawing/2014/main" id="{BF3CF509-7CBA-4824-BAD1-19D48691F6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1573" y="4066045"/>
            <a:ext cx="568944" cy="149875"/>
          </a:xfrm>
          <a:prstGeom prst="rect">
            <a:avLst/>
          </a:prstGeom>
          <a:solidFill>
            <a:srgbClr val="00B05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12" name="Rectangle 21">
            <a:extLst>
              <a:ext uri="{FF2B5EF4-FFF2-40B4-BE49-F238E27FC236}">
                <a16:creationId xmlns:a16="http://schemas.microsoft.com/office/drawing/2014/main" id="{E1417F67-9A90-45FA-8796-71E0647E4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088" y="4242975"/>
            <a:ext cx="494517" cy="155191"/>
          </a:xfrm>
          <a:prstGeom prst="rect">
            <a:avLst/>
          </a:prstGeom>
          <a:solidFill>
            <a:srgbClr val="00B05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13" name="Rectangle 21">
            <a:extLst>
              <a:ext uri="{FF2B5EF4-FFF2-40B4-BE49-F238E27FC236}">
                <a16:creationId xmlns:a16="http://schemas.microsoft.com/office/drawing/2014/main" id="{4CF5CB2F-F287-46DE-98EC-9B9289BAEC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7442" y="4283030"/>
            <a:ext cx="1983075" cy="160507"/>
          </a:xfrm>
          <a:prstGeom prst="rect">
            <a:avLst/>
          </a:prstGeom>
          <a:solidFill>
            <a:srgbClr val="00B05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14" name="Rectangle 21">
            <a:extLst>
              <a:ext uri="{FF2B5EF4-FFF2-40B4-BE49-F238E27FC236}">
                <a16:creationId xmlns:a16="http://schemas.microsoft.com/office/drawing/2014/main" id="{6F966F56-DF2F-4538-A3CB-E46D5B149E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7916" y="5612311"/>
            <a:ext cx="4784754" cy="155191"/>
          </a:xfrm>
          <a:prstGeom prst="rect">
            <a:avLst/>
          </a:prstGeom>
          <a:solidFill>
            <a:srgbClr val="00B05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15" name="Rectangle 21">
            <a:extLst>
              <a:ext uri="{FF2B5EF4-FFF2-40B4-BE49-F238E27FC236}">
                <a16:creationId xmlns:a16="http://schemas.microsoft.com/office/drawing/2014/main" id="{BC690353-BF97-4A93-B301-271A04D1D8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9611" y="6030333"/>
            <a:ext cx="856023" cy="155191"/>
          </a:xfrm>
          <a:prstGeom prst="rect">
            <a:avLst/>
          </a:prstGeom>
          <a:solidFill>
            <a:srgbClr val="FFFF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16" name="Rectangle 21">
            <a:extLst>
              <a:ext uri="{FF2B5EF4-FFF2-40B4-BE49-F238E27FC236}">
                <a16:creationId xmlns:a16="http://schemas.microsoft.com/office/drawing/2014/main" id="{1E7E7C5A-B2AB-4938-9854-AEE398237E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4318" y="3300429"/>
            <a:ext cx="3938016" cy="149875"/>
          </a:xfrm>
          <a:prstGeom prst="rect">
            <a:avLst/>
          </a:prstGeom>
          <a:solidFill>
            <a:srgbClr val="00B05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4074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8B3F45AE-0EF8-4FD1-BA6E-DCAC1247F5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659"/>
          <a:stretch/>
        </p:blipFill>
        <p:spPr>
          <a:xfrm>
            <a:off x="8253984" y="0"/>
            <a:ext cx="3938016" cy="6858000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45816D76-6D8F-460C-9E47-8AE94B151D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71" t="4840" r="2108" b="1826"/>
          <a:stretch/>
        </p:blipFill>
        <p:spPr>
          <a:xfrm>
            <a:off x="451634" y="978196"/>
            <a:ext cx="7434587" cy="556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649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B9874C72-50FE-41A9-6C66-87BD4DF0E3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" t="672" r="1167" b="2676"/>
          <a:stretch/>
        </p:blipFill>
        <p:spPr bwMode="auto">
          <a:xfrm>
            <a:off x="527970" y="1329557"/>
            <a:ext cx="5333915" cy="3954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33ECC723-5030-4B7B-BA9E-CAED809676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0" t="2441" r="2258" b="1352"/>
          <a:stretch/>
        </p:blipFill>
        <p:spPr>
          <a:xfrm>
            <a:off x="6375906" y="1329557"/>
            <a:ext cx="5624623" cy="418922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2EF9E43-66E6-49E2-BAF4-92FE7A72D6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15</a:t>
            </a:fld>
            <a:endParaRPr lang="sv-SE" dirty="0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B5604102-5E6E-4998-ABA9-50E545305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306" y="1033396"/>
            <a:ext cx="9235387" cy="558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1394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ext Box 2">
            <a:extLst>
              <a:ext uri="{FF2B5EF4-FFF2-40B4-BE49-F238E27FC236}">
                <a16:creationId xmlns:a16="http://schemas.microsoft.com/office/drawing/2014/main" id="{694407B5-B3FC-2342-BD38-73FDBCA6B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6564" y="1"/>
            <a:ext cx="80724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l-PL" altLang="sv-SE" sz="4000">
                <a:solidFill>
                  <a:schemeClr val="bg1"/>
                </a:solidFill>
                <a:cs typeface="Arial" panose="020B0604020202020204" pitchFamily="34" charset="0"/>
              </a:rPr>
              <a:t>Podsumowanie sezonu</a:t>
            </a:r>
            <a:endParaRPr lang="en-GB" altLang="sv-SE" sz="40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157699" name="Picture 3">
            <a:extLst>
              <a:ext uri="{FF2B5EF4-FFF2-40B4-BE49-F238E27FC236}">
                <a16:creationId xmlns:a16="http://schemas.microsoft.com/office/drawing/2014/main" id="{326D564D-BF6B-6860-69B7-8268FD72F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64216" cy="4090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AB10F5B8-5E67-4F8E-86EE-D46F71211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0"/>
            <a:ext cx="6096000" cy="4090376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280212C8-E41A-445D-B207-DDE665DED5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5050"/>
          <a:stretch/>
        </p:blipFill>
        <p:spPr>
          <a:xfrm>
            <a:off x="6096000" y="3429000"/>
            <a:ext cx="6096000" cy="3428999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5686C0FB-4E38-4A72-9BA3-DC9B138BB76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5097"/>
          <a:stretch/>
        </p:blipFill>
        <p:spPr>
          <a:xfrm>
            <a:off x="0" y="3429000"/>
            <a:ext cx="6096000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EAF26ED-4B40-44DF-AE90-0756AA39EEC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 dirty="0"/>
              <a:t>2025-03-11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86D6602-B86F-4D01-8C78-9546D32E7F3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17</a:t>
            </a:fld>
            <a:endParaRPr lang="sv-SE" dirty="0"/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079286E4-3769-492E-B455-376C2D6F5118}"/>
              </a:ext>
            </a:extLst>
          </p:cNvPr>
          <p:cNvSpPr txBox="1"/>
          <p:nvPr/>
        </p:nvSpPr>
        <p:spPr>
          <a:xfrm>
            <a:off x="5879894" y="310583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China’s AI-Powered Road Revolution: The Future of Autonomous Construction - YouTube</a:t>
            </a:r>
            <a:endParaRPr lang="sv-SE" dirty="0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E4D648CE-4B6F-469B-87A3-D887EB4FAE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84" t="20944" r="4680" b="3726"/>
          <a:stretch/>
        </p:blipFill>
        <p:spPr>
          <a:xfrm>
            <a:off x="499729" y="2062716"/>
            <a:ext cx="4628637" cy="273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87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0FAA7C01-533D-4154-819C-34DAFD7D9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011" y="804150"/>
            <a:ext cx="10493978" cy="5862464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6D0F7C83-DB3E-4D25-82CE-05FAC18F8F77}"/>
              </a:ext>
            </a:extLst>
          </p:cNvPr>
          <p:cNvSpPr/>
          <p:nvPr/>
        </p:nvSpPr>
        <p:spPr>
          <a:xfrm>
            <a:off x="7198242" y="5794744"/>
            <a:ext cx="4369981" cy="871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F07A497E-600E-467E-B880-F2F290568D1A}"/>
              </a:ext>
            </a:extLst>
          </p:cNvPr>
          <p:cNvSpPr txBox="1"/>
          <p:nvPr/>
        </p:nvSpPr>
        <p:spPr>
          <a:xfrm>
            <a:off x="4243857" y="5514900"/>
            <a:ext cx="78009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/>
              <a:t>Upphandlingsvolym +60 </a:t>
            </a:r>
            <a:r>
              <a:rPr lang="sv-SE" sz="2400" b="1" dirty="0">
                <a:sym typeface="Wingdings" panose="05000000000000000000" pitchFamily="2" charset="2"/>
              </a:rPr>
              <a:t> 100</a:t>
            </a:r>
            <a:r>
              <a:rPr lang="sv-SE" sz="2400" b="1" dirty="0"/>
              <a:t> miljarder per år</a:t>
            </a:r>
          </a:p>
          <a:p>
            <a:r>
              <a:rPr lang="sv-SE" sz="2400" b="1" dirty="0">
                <a:sym typeface="Wingdings" panose="05000000000000000000" pitchFamily="2" charset="2"/>
              </a:rPr>
              <a:t>(+300 miljoner per dag  40 miljoner per timme)</a:t>
            </a:r>
            <a:endParaRPr lang="sv-SE" sz="2400" b="1" dirty="0"/>
          </a:p>
        </p:txBody>
      </p:sp>
    </p:spTree>
    <p:extLst>
      <p:ext uri="{BB962C8B-B14F-4D97-AF65-F5344CB8AC3E}">
        <p14:creationId xmlns:p14="http://schemas.microsoft.com/office/powerpoint/2010/main" val="286106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1E65ECFE-632E-4A89-BACD-944429D51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030" y="839265"/>
            <a:ext cx="10339939" cy="5806084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49511461-54F4-4004-9A04-9362F7B81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4758" y="5773545"/>
            <a:ext cx="4371211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062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3D3F329-AFA0-4A24-8EF4-E47A9510E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6037185-34D3-4EAB-BB3C-3BCAC0381E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467B367-D3CF-4740-AE25-0C0E3F0DE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B50C1-41BA-4A30-8F80-E53E350A59F9}" type="datetime1">
              <a:rPr lang="en-US" smtClean="0"/>
              <a:t>3/11/2025</a:t>
            </a:fld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03EEEA50-E06D-434F-9B00-38E947828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6EEA4-5179-4132-B481-625DE9309E76}" type="slidenum">
              <a:rPr lang="sv-SE" smtClean="0"/>
              <a:pPr/>
              <a:t>4</a:t>
            </a:fld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43C3991C-9C01-42DE-A7F6-E32EB60AD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929"/>
            <a:ext cx="12192000" cy="681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44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3D3F329-AFA0-4A24-8EF4-E47A9510E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6037185-34D3-4EAB-BB3C-3BCAC0381E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467B367-D3CF-4740-AE25-0C0E3F0DE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B50C1-41BA-4A30-8F80-E53E350A59F9}" type="datetime1">
              <a:rPr lang="en-US" smtClean="0"/>
              <a:t>3/11/2025</a:t>
            </a:fld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03EEEA50-E06D-434F-9B00-38E947828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6EEA4-5179-4132-B481-625DE9309E76}" type="slidenum">
              <a:rPr lang="sv-SE" smtClean="0"/>
              <a:pPr/>
              <a:t>5</a:t>
            </a:fld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C786835E-D90D-4465-A946-40DF0A0FA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04"/>
            <a:ext cx="12192000" cy="6841391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3D044BD0-C9DE-4385-BFA0-AE4770CC1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0572" y="5784596"/>
            <a:ext cx="4371211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10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3D3F329-AFA0-4A24-8EF4-E47A9510E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6037185-34D3-4EAB-BB3C-3BCAC0381E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467B367-D3CF-4740-AE25-0C0E3F0DE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B50C1-41BA-4A30-8F80-E53E350A59F9}" type="datetime1">
              <a:rPr lang="en-US" smtClean="0"/>
              <a:t>3/11/2025</a:t>
            </a:fld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03EEEA50-E06D-434F-9B00-38E947828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6EEA4-5179-4132-B481-625DE9309E76}" type="slidenum">
              <a:rPr lang="sv-SE" smtClean="0"/>
              <a:pPr/>
              <a:t>6</a:t>
            </a:fld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220B3800-5899-4D61-9613-B4EFA371B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82"/>
            <a:ext cx="12192000" cy="684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847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26CE40-37F9-49EE-B7FE-E5FECDF337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396" t="-1441" r="-1597" b="14133"/>
          <a:stretch/>
        </p:blipFill>
        <p:spPr>
          <a:xfrm>
            <a:off x="1135117" y="901552"/>
            <a:ext cx="9559902" cy="5527952"/>
          </a:xfrm>
          <a:prstGeom prst="rect">
            <a:avLst/>
          </a:prstGeom>
        </p:spPr>
      </p:pic>
      <p:grpSp>
        <p:nvGrpSpPr>
          <p:cNvPr id="3" name="Grupp 2">
            <a:extLst>
              <a:ext uri="{FF2B5EF4-FFF2-40B4-BE49-F238E27FC236}">
                <a16:creationId xmlns:a16="http://schemas.microsoft.com/office/drawing/2014/main" id="{74A91584-327D-4268-B425-B9533331505E}"/>
              </a:ext>
            </a:extLst>
          </p:cNvPr>
          <p:cNvGrpSpPr/>
          <p:nvPr/>
        </p:nvGrpSpPr>
        <p:grpSpPr>
          <a:xfrm>
            <a:off x="945788" y="901552"/>
            <a:ext cx="7994004" cy="5532842"/>
            <a:chOff x="945788" y="901552"/>
            <a:chExt cx="7994004" cy="5532842"/>
          </a:xfrm>
        </p:grpSpPr>
        <p:sp>
          <p:nvSpPr>
            <p:cNvPr id="2" name="Ellips 1">
              <a:extLst>
                <a:ext uri="{FF2B5EF4-FFF2-40B4-BE49-F238E27FC236}">
                  <a16:creationId xmlns:a16="http://schemas.microsoft.com/office/drawing/2014/main" id="{739F2789-BB9D-416F-8DFD-EE0871C5749B}"/>
                </a:ext>
              </a:extLst>
            </p:cNvPr>
            <p:cNvSpPr/>
            <p:nvPr/>
          </p:nvSpPr>
          <p:spPr>
            <a:xfrm>
              <a:off x="945788" y="901552"/>
              <a:ext cx="647272" cy="1410128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" name="Ellips 4">
              <a:extLst>
                <a:ext uri="{FF2B5EF4-FFF2-40B4-BE49-F238E27FC236}">
                  <a16:creationId xmlns:a16="http://schemas.microsoft.com/office/drawing/2014/main" id="{17C6C3FA-4AB6-4416-BB56-AB6C6F290923}"/>
                </a:ext>
              </a:extLst>
            </p:cNvPr>
            <p:cNvSpPr/>
            <p:nvPr/>
          </p:nvSpPr>
          <p:spPr>
            <a:xfrm>
              <a:off x="2701015" y="901552"/>
              <a:ext cx="647272" cy="1410128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" name="Ellips 5">
              <a:extLst>
                <a:ext uri="{FF2B5EF4-FFF2-40B4-BE49-F238E27FC236}">
                  <a16:creationId xmlns:a16="http://schemas.microsoft.com/office/drawing/2014/main" id="{81A0F489-638C-4543-87A0-DC4480C45ADB}"/>
                </a:ext>
              </a:extLst>
            </p:cNvPr>
            <p:cNvSpPr/>
            <p:nvPr/>
          </p:nvSpPr>
          <p:spPr>
            <a:xfrm>
              <a:off x="4619154" y="901552"/>
              <a:ext cx="647272" cy="1410128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" name="Ellips 6">
              <a:extLst>
                <a:ext uri="{FF2B5EF4-FFF2-40B4-BE49-F238E27FC236}">
                  <a16:creationId xmlns:a16="http://schemas.microsoft.com/office/drawing/2014/main" id="{5F7064B5-090D-4B68-8CFC-AEC21F48AFEB}"/>
                </a:ext>
              </a:extLst>
            </p:cNvPr>
            <p:cNvSpPr/>
            <p:nvPr/>
          </p:nvSpPr>
          <p:spPr>
            <a:xfrm rot="3093814">
              <a:off x="7876680" y="2845966"/>
              <a:ext cx="647272" cy="1410128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" name="Ellips 7">
              <a:extLst>
                <a:ext uri="{FF2B5EF4-FFF2-40B4-BE49-F238E27FC236}">
                  <a16:creationId xmlns:a16="http://schemas.microsoft.com/office/drawing/2014/main" id="{B1F9B8AC-116F-44AE-B999-B45C797891F3}"/>
                </a:ext>
              </a:extLst>
            </p:cNvPr>
            <p:cNvSpPr/>
            <p:nvPr/>
          </p:nvSpPr>
          <p:spPr>
            <a:xfrm>
              <a:off x="8292520" y="901552"/>
              <a:ext cx="647272" cy="1410128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9" name="Ellips 8">
              <a:extLst>
                <a:ext uri="{FF2B5EF4-FFF2-40B4-BE49-F238E27FC236}">
                  <a16:creationId xmlns:a16="http://schemas.microsoft.com/office/drawing/2014/main" id="{1E17BC42-A216-4633-A03D-C2E7312B9776}"/>
                </a:ext>
              </a:extLst>
            </p:cNvPr>
            <p:cNvSpPr/>
            <p:nvPr/>
          </p:nvSpPr>
          <p:spPr>
            <a:xfrm rot="19293814">
              <a:off x="3069183" y="2907624"/>
              <a:ext cx="647272" cy="1410128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0" name="Ellips 9">
              <a:extLst>
                <a:ext uri="{FF2B5EF4-FFF2-40B4-BE49-F238E27FC236}">
                  <a16:creationId xmlns:a16="http://schemas.microsoft.com/office/drawing/2014/main" id="{23DDB3DA-6A2E-4A1A-BF5B-1389ADD6414F}"/>
                </a:ext>
              </a:extLst>
            </p:cNvPr>
            <p:cNvSpPr/>
            <p:nvPr/>
          </p:nvSpPr>
          <p:spPr>
            <a:xfrm rot="18506186" flipV="1">
              <a:off x="7876680" y="4962608"/>
              <a:ext cx="647272" cy="1410128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1" name="Ellips 10">
              <a:extLst>
                <a:ext uri="{FF2B5EF4-FFF2-40B4-BE49-F238E27FC236}">
                  <a16:creationId xmlns:a16="http://schemas.microsoft.com/office/drawing/2014/main" id="{A56E2EB8-C91C-49EF-A201-6F5A602E0017}"/>
                </a:ext>
              </a:extLst>
            </p:cNvPr>
            <p:cNvSpPr/>
            <p:nvPr/>
          </p:nvSpPr>
          <p:spPr>
            <a:xfrm rot="2306186" flipV="1">
              <a:off x="3069183" y="5024266"/>
              <a:ext cx="647272" cy="1410128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2" name="Ellips 11">
              <a:extLst>
                <a:ext uri="{FF2B5EF4-FFF2-40B4-BE49-F238E27FC236}">
                  <a16:creationId xmlns:a16="http://schemas.microsoft.com/office/drawing/2014/main" id="{DF64F8F2-A083-412C-8ED1-E9594960EA4D}"/>
                </a:ext>
              </a:extLst>
            </p:cNvPr>
            <p:cNvSpPr/>
            <p:nvPr/>
          </p:nvSpPr>
          <p:spPr>
            <a:xfrm>
              <a:off x="6455837" y="901552"/>
              <a:ext cx="647272" cy="1410128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303944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7">
            <a:extLst>
              <a:ext uri="{FF2B5EF4-FFF2-40B4-BE49-F238E27FC236}">
                <a16:creationId xmlns:a16="http://schemas.microsoft.com/office/drawing/2014/main" id="{33F58D46-7043-48F8-A9E9-6CF741E7C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Entreprenadformer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B10A457A-EAF8-4165-9FD9-D79658F90D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sv-SE" sz="3200" b="1" dirty="0"/>
              <a:t>Utförande entreprenad</a:t>
            </a:r>
          </a:p>
          <a:p>
            <a:r>
              <a:rPr lang="sv-SE" sz="3200" b="1" dirty="0"/>
              <a:t>Totalentreprenad</a:t>
            </a:r>
          </a:p>
          <a:p>
            <a:r>
              <a:rPr lang="sv-SE" sz="3200" dirty="0"/>
              <a:t>Funktionsentreprenad</a:t>
            </a:r>
          </a:p>
          <a:p>
            <a:r>
              <a:rPr lang="sv-SE" sz="3200" dirty="0"/>
              <a:t>Funktionsentreprenad med helhetsåtagande</a:t>
            </a:r>
          </a:p>
          <a:p>
            <a:r>
              <a:rPr lang="sv-SE" sz="3200" dirty="0"/>
              <a:t>Offentlig-privat samverkan, OPS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2EF9E43-66E6-49E2-BAF4-92FE7A72D6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92065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45CBB713-F732-495F-A799-50D66B8871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9"/>
          <a:stretch/>
        </p:blipFill>
        <p:spPr>
          <a:xfrm>
            <a:off x="1039768" y="828049"/>
            <a:ext cx="10112463" cy="602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141120"/>
      </p:ext>
    </p:extLst>
  </p:cSld>
  <p:clrMapOvr>
    <a:masterClrMapping/>
  </p:clrMapOvr>
</p:sld>
</file>

<file path=ppt/theme/theme1.xml><?xml version="1.0" encoding="utf-8"?>
<a:theme xmlns:a="http://schemas.openxmlformats.org/drawingml/2006/main" name="Logoty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Trafikverket.potx" id="{313A48FF-50EA-4D7E-92C9-D77E721D7BBB}" vid="{94786BAC-ACFF-4497-BE3A-D061B1236287}"/>
    </a:ext>
  </a:extLst>
</a:theme>
</file>

<file path=ppt/theme/theme2.xml><?xml version="1.0" encoding="utf-8"?>
<a:theme xmlns:a="http://schemas.openxmlformats.org/drawingml/2006/main" name="1 Huvudrubrik med logotyp">
  <a:themeElements>
    <a:clrScheme name="TrV_Colour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70000"/>
      </a:accent1>
      <a:accent2>
        <a:srgbClr val="505050"/>
      </a:accent2>
      <a:accent3>
        <a:srgbClr val="870000"/>
      </a:accent3>
      <a:accent4>
        <a:srgbClr val="FF0000"/>
      </a:accent4>
      <a:accent5>
        <a:srgbClr val="A0A0A0"/>
      </a:accent5>
      <a:accent6>
        <a:srgbClr val="5F0000"/>
      </a:accent6>
      <a:hlink>
        <a:srgbClr val="0070C0"/>
      </a:hlink>
      <a:folHlink>
        <a:srgbClr val="870000"/>
      </a:folHlink>
    </a:clrScheme>
    <a:fontScheme name="TrV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Trafikverket.potx" id="{313A48FF-50EA-4D7E-92C9-D77E721D7BBB}" vid="{123D040E-DEDA-43B5-AC20-25C1706C344D}"/>
    </a:ext>
  </a:extLst>
</a:theme>
</file>

<file path=ppt/theme/theme3.xml><?xml version="1.0" encoding="utf-8"?>
<a:theme xmlns:a="http://schemas.openxmlformats.org/drawingml/2006/main" name="2_Kapitelrubrik med logotyp">
  <a:themeElements>
    <a:clrScheme name="TrV_Colour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70000"/>
      </a:accent1>
      <a:accent2>
        <a:srgbClr val="505050"/>
      </a:accent2>
      <a:accent3>
        <a:srgbClr val="870000"/>
      </a:accent3>
      <a:accent4>
        <a:srgbClr val="FF0000"/>
      </a:accent4>
      <a:accent5>
        <a:srgbClr val="A0A0A0"/>
      </a:accent5>
      <a:accent6>
        <a:srgbClr val="5F0000"/>
      </a:accent6>
      <a:hlink>
        <a:srgbClr val="0070C0"/>
      </a:hlink>
      <a:folHlink>
        <a:srgbClr val="870000"/>
      </a:folHlink>
    </a:clrScheme>
    <a:fontScheme name="TrV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Trafikverket.potx" id="{313A48FF-50EA-4D7E-92C9-D77E721D7BBB}" vid="{6A7FBE6F-B2DA-4F01-995E-A795EBC6CD1E}"/>
    </a:ext>
  </a:extLst>
</a:theme>
</file>

<file path=ppt/theme/theme4.xml><?xml version="1.0" encoding="utf-8"?>
<a:theme xmlns:a="http://schemas.openxmlformats.org/drawingml/2006/main" name="4_Rubrik, inehåll, titel, datum, sidnr">
  <a:themeElements>
    <a:clrScheme name="TrV_Colour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70000"/>
      </a:accent1>
      <a:accent2>
        <a:srgbClr val="505050"/>
      </a:accent2>
      <a:accent3>
        <a:srgbClr val="870000"/>
      </a:accent3>
      <a:accent4>
        <a:srgbClr val="FF0000"/>
      </a:accent4>
      <a:accent5>
        <a:srgbClr val="A0A0A0"/>
      </a:accent5>
      <a:accent6>
        <a:srgbClr val="5F0000"/>
      </a:accent6>
      <a:hlink>
        <a:srgbClr val="0070C0"/>
      </a:hlink>
      <a:folHlink>
        <a:srgbClr val="870000"/>
      </a:folHlink>
    </a:clrScheme>
    <a:fontScheme name="TrV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Trafikverket.potx" id="{313A48FF-50EA-4D7E-92C9-D77E721D7BBB}" vid="{C744E65B-CF2A-4F11-B6C9-C7E6C9296EBC}"/>
    </a:ext>
  </a:extLst>
</a:theme>
</file>

<file path=ppt/theme/theme5.xml><?xml version="1.0" encoding="utf-8"?>
<a:theme xmlns:a="http://schemas.openxmlformats.org/drawingml/2006/main" name="3_Rubrik med logo och bild">
  <a:themeElements>
    <a:clrScheme name="TrV_Colour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70000"/>
      </a:accent1>
      <a:accent2>
        <a:srgbClr val="505050"/>
      </a:accent2>
      <a:accent3>
        <a:srgbClr val="870000"/>
      </a:accent3>
      <a:accent4>
        <a:srgbClr val="FF0000"/>
      </a:accent4>
      <a:accent5>
        <a:srgbClr val="A0A0A0"/>
      </a:accent5>
      <a:accent6>
        <a:srgbClr val="5F0000"/>
      </a:accent6>
      <a:hlink>
        <a:srgbClr val="0070C0"/>
      </a:hlink>
      <a:folHlink>
        <a:srgbClr val="870000"/>
      </a:folHlink>
    </a:clrScheme>
    <a:fontScheme name="TrV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Trafikverket.potx" id="{313A48FF-50EA-4D7E-92C9-D77E721D7BBB}" vid="{EDF771EA-7E9F-407E-88AC-37B16E9E16A4}"/>
    </a:ext>
  </a:extLst>
</a:theme>
</file>

<file path=ppt/theme/theme6.xml><?xml version="1.0" encoding="utf-8"?>
<a:theme xmlns:a="http://schemas.openxmlformats.org/drawingml/2006/main" name="Office-tema">
  <a:themeElements>
    <a:clrScheme name="TrV_Colour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70000"/>
      </a:accent1>
      <a:accent2>
        <a:srgbClr val="505050"/>
      </a:accent2>
      <a:accent3>
        <a:srgbClr val="870000"/>
      </a:accent3>
      <a:accent4>
        <a:srgbClr val="FF0000"/>
      </a:accent4>
      <a:accent5>
        <a:srgbClr val="A0A0A0"/>
      </a:accent5>
      <a:accent6>
        <a:srgbClr val="5F0000"/>
      </a:accent6>
      <a:hlink>
        <a:srgbClr val="0070C0"/>
      </a:hlink>
      <a:folHlink>
        <a:srgbClr val="870000"/>
      </a:folHlink>
    </a:clrScheme>
    <a:fontScheme name="TrV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-tema">
  <a:themeElements>
    <a:clrScheme name="TrV_Colour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70000"/>
      </a:accent1>
      <a:accent2>
        <a:srgbClr val="505050"/>
      </a:accent2>
      <a:accent3>
        <a:srgbClr val="870000"/>
      </a:accent3>
      <a:accent4>
        <a:srgbClr val="FF0000"/>
      </a:accent4>
      <a:accent5>
        <a:srgbClr val="A0A0A0"/>
      </a:accent5>
      <a:accent6>
        <a:srgbClr val="5F0000"/>
      </a:accent6>
      <a:hlink>
        <a:srgbClr val="0070C0"/>
      </a:hlink>
      <a:folHlink>
        <a:srgbClr val="870000"/>
      </a:folHlink>
    </a:clrScheme>
    <a:fontScheme name="TrV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rvDocumentTemplateId xmlns="Trafikverket">TMALL 0145</TrvDocumentTemplateId>
    <TrvDocumentTemplateContact xmlns="Trafikverket">
      <UserInfo>
        <DisplayName>Theorin Wallander Malin, KMveu</DisplayName>
        <AccountId>1798</AccountId>
        <AccountType/>
      </UserInfo>
    </TrvDocumentTemplateContact>
    <TrvDocumentTemplateTitle xmlns="Trafikverket">Presentation_Trafikverket</TrvDocumentTemplateTitle>
    <TrvDocumentTemplateDescription xmlns="Trafikverket">PPT-mall, widescreen, som ska användas av verksamheten för att skapa presentationer.</TrvDocumentTemplateDescription>
    <TrvDocumentTemplateVersion xmlns="Trafikverket">5.0</TrvDocumentTemplateVersion>
    <TrvDocumentTemplateDate xmlns="Trafikverket">2024-02-28T23:00:00+00:00</TrvDocumentTemplateDate>
    <Skapat_x0020_av_x0020_NY xmlns="Trafikverket" xsi:nil="true"/>
    <Dokumentdatum_x0020_NY xmlns="Trafikverket" xsi:nil="true"/>
    <TRVversionNY xmlns="Trafikverket" xsi:nil="true"/>
    <TaxCatchAll xmlns="2cc95b2f-a972-412a-a6e8-be8828b08c19">
      <Value>27</Value>
      <Value>20</Value>
      <Value>2</Value>
    </TaxCatchAll>
    <TrvDocumentTemplateOwnerTaxHTField0 xmlns="2cc95b2f-a972-412a-a6e8-be8828b08c19">
      <Terms xmlns="http://schemas.microsoft.com/office/infopath/2007/PartnerControls">
        <TermInfo xmlns="http://schemas.microsoft.com/office/infopath/2007/PartnerControls">
          <TermName xmlns="http://schemas.microsoft.com/office/infopath/2007/PartnerControls">KM Kommunikation</TermName>
          <TermId xmlns="http://schemas.microsoft.com/office/infopath/2007/PartnerControls">65ba4904-7f87-411a-bf82-b389570b62aa</TermId>
        </TermInfo>
      </Terms>
    </TrvDocumentTemplateOwnerTaxHTField0>
    <TrvDocumentTypeTaxHTField0 xmlns="2cc95b2f-a972-412a-a6e8-be8828b08c19">
      <Terms xmlns="http://schemas.microsoft.com/office/infopath/2007/PartnerControls">
        <TermInfo xmlns="http://schemas.microsoft.com/office/infopath/2007/PartnerControls">
          <TermName xmlns="http://schemas.microsoft.com/office/infopath/2007/PartnerControls">ARBETSMATERIAL</TermName>
          <TermId xmlns="http://schemas.microsoft.com/office/infopath/2007/PartnerControls">a2894791-a90f-4fd8-bd38-5426c743cb42</TermId>
        </TermInfo>
      </Terms>
    </TrvDocumentTypeTaxHTField0>
    <TrvDocumentTemplateCategoryTaxHTField0 xmlns="2cc95b2f-a972-412a-a6e8-be8828b08c19">
      <Terms xmlns="http://schemas.microsoft.com/office/infopath/2007/PartnerControls">
        <TermInfo xmlns="http://schemas.microsoft.com/office/infopath/2007/PartnerControls">
          <TermName xmlns="http://schemas.microsoft.com/office/infopath/2007/PartnerControls">Grundmallar</TermName>
          <TermId xmlns="http://schemas.microsoft.com/office/infopath/2007/PartnerControls">ba03f0de-f93f-4e70-95f2-fa30c55e4680</TermId>
        </TermInfo>
      </Terms>
    </TrvDocumentTemplateCategoryTaxHTField0>
    <TrvConfidentialityLevelTaxHTField0 xmlns="2cc95b2f-a972-412a-a6e8-be8828b08c19">
      <Terms xmlns="http://schemas.microsoft.com/office/infopath/2007/PartnerControls"/>
    </TrvConfidentialityLevelTaxHTField0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rvDokument01" ma:contentTypeID="0x010100F3454A24D10946AC8A6A7F801497FF3100DF70ACC0F9E2D14198C26BCB73343728" ma:contentTypeVersion="31" ma:contentTypeDescription="Dokument som endast har de fält som enligt Trafikverket måste ingå i varje dokumentinnehållstyp." ma:contentTypeScope="" ma:versionID="f2c0d688ffb8209975cc3bef8fbf631c">
  <xsd:schema xmlns:xsd="http://www.w3.org/2001/XMLSchema" xmlns:xs="http://www.w3.org/2001/XMLSchema" xmlns:p="http://schemas.microsoft.com/office/2006/metadata/properties" xmlns:ns1="Trafikverket" xmlns:ns3="2cc95b2f-a972-412a-a6e8-be8828b08c19" xmlns:ns4="1d1dcc81-e84a-4227-a2bf-4daaaef80af8" targetNamespace="http://schemas.microsoft.com/office/2006/metadata/properties" ma:root="true" ma:fieldsID="f434efb4653234e7cd612240975cc260" ns1:_="" ns3:_="" ns4:_="">
    <xsd:import namespace="Trafikverket"/>
    <xsd:import namespace="2cc95b2f-a972-412a-a6e8-be8828b08c19"/>
    <xsd:import namespace="1d1dcc81-e84a-4227-a2bf-4daaaef80af8"/>
    <xsd:element name="properties">
      <xsd:complexType>
        <xsd:sequence>
          <xsd:element name="documentManagement">
            <xsd:complexType>
              <xsd:all>
                <xsd:element ref="ns1:Skapat_x0020_av_x0020_NY" minOccurs="0"/>
                <xsd:element ref="ns1:Dokumentdatum_x0020_NY" minOccurs="0"/>
                <xsd:element ref="ns1:TRVversionNY" minOccurs="0"/>
                <xsd:element ref="ns1:TrvDocumentTemplateId" minOccurs="0"/>
                <xsd:element ref="ns1:TrvDocumentTemplateVersion" minOccurs="0"/>
                <xsd:element ref="ns3:TrvDocumentTypeTaxHTField0" minOccurs="0"/>
                <xsd:element ref="ns3:TaxCatchAll" minOccurs="0"/>
                <xsd:element ref="ns3:TaxCatchAllLabel" minOccurs="0"/>
                <xsd:element ref="ns3:TrvConfidentialityLevelTaxHTField0" minOccurs="0"/>
                <xsd:element ref="ns3:TrvDocumentTemplateCategoryTaxHTField0" minOccurs="0"/>
                <xsd:element ref="ns1:TrvDocumentTemplateTitle"/>
                <xsd:element ref="ns1:TrvDocumentTemplateDescription" minOccurs="0"/>
                <xsd:element ref="ns1:TrvDocumentTemplateContact" minOccurs="0"/>
                <xsd:element ref="ns3:TrvDocumentTemplateOwnerTaxHTField0" minOccurs="0"/>
                <xsd:element ref="ns1:TrvDocumentTemplateDate" minOccurs="0"/>
                <xsd:element ref="ns4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Trafikverket" elementFormDefault="qualified">
    <xsd:import namespace="http://schemas.microsoft.com/office/2006/documentManagement/types"/>
    <xsd:import namespace="http://schemas.microsoft.com/office/infopath/2007/PartnerControls"/>
    <xsd:element name="Skapat_x0020_av_x0020_NY" ma:index="0" nillable="true" ma:displayName="Skapat av" ma:description="Namn och organisationsbeteckning för den person som skapat dokumentet." ma:internalName="TrvCreatedBy" ma:readOnly="true">
      <xsd:simpleType>
        <xsd:restriction base="dms:Text"/>
      </xsd:simpleType>
    </xsd:element>
    <xsd:element name="Dokumentdatum_x0020_NY" ma:index="2" nillable="true" ma:displayName="Dokumentdatum" ma:description="Datum för nuvarande version" ma:format="DateOnly" ma:internalName="TrvDocumentDate" ma:readOnly="true">
      <xsd:simpleType>
        <xsd:restriction base="dms:DateTime"/>
      </xsd:simpleType>
    </xsd:element>
    <xsd:element name="TRVversionNY" ma:index="8" nillable="true" ma:displayName="Version" ma:description="Dokumentets versionsnummer" ma:internalName="TrvVersion" ma:readOnly="true">
      <xsd:simpleType>
        <xsd:restriction base="dms:Text"/>
      </xsd:simpleType>
    </xsd:element>
    <xsd:element name="TrvDocumentTemplateId" ma:index="9" nillable="true" ma:displayName="TMALL-nummer" ma:description="Unik sträng eller nummer som identifierar dokumentmallen. Värdet sätts av respektive system." ma:internalName="TrvDocumentTemplateId" ma:readOnly="false">
      <xsd:simpleType>
        <xsd:restriction base="dms:Text"/>
      </xsd:simpleType>
    </xsd:element>
    <xsd:element name="TrvDocumentTemplateVersion" ma:index="10" nillable="true" ma:displayName="Mallversion" ma:description="Dokumentmallens versionsnummer" ma:internalName="TrvDocumentTemplateVersion" ma:readOnly="false">
      <xsd:simpleType>
        <xsd:restriction base="dms:Text"/>
      </xsd:simpleType>
    </xsd:element>
    <xsd:element name="TrvDocumentTemplateTitle" ma:index="21" ma:displayName="Mallnamn" ma:description="Dokumenttitel på dokumentmallen" ma:internalName="TrvDocumentTemplateTitle" ma:readOnly="false">
      <xsd:simpleType>
        <xsd:restriction base="dms:Text"/>
      </xsd:simpleType>
    </xsd:element>
    <xsd:element name="TrvDocumentTemplateDescription" ma:index="22" nillable="true" ma:displayName="Mallbeskrivning" ma:description="Beskrivning på dokumentmallen" ma:internalName="TrvDocumentTemplateDescription">
      <xsd:simpleType>
        <xsd:restriction base="dms:Text"/>
      </xsd:simpleType>
    </xsd:element>
    <xsd:element name="TrvDocumentTemplateContact" ma:index="23" nillable="true" ma:displayName="Kontaktperson" ma:description="" ma:hidden="true" ma:internalName="TrvDocumentTemplateContact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TrvDocumentTemplateDate" ma:index="26" nillable="true" ma:displayName="Publicerad" ma:description="Datum för när mallversionen senast ändrades" ma:format="DateOnly" ma:hidden="true" ma:internalName="TrvDocumentTemplateDat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c95b2f-a972-412a-a6e8-be8828b08c19" elementFormDefault="qualified">
    <xsd:import namespace="http://schemas.microsoft.com/office/2006/documentManagement/types"/>
    <xsd:import namespace="http://schemas.microsoft.com/office/infopath/2007/PartnerControls"/>
    <xsd:element name="TrvDocumentTypeTaxHTField0" ma:index="11" nillable="true" ma:taxonomy="true" ma:internalName="TrvDocumentTypeTaxHTField0" ma:taxonomyFieldName="TrvDocumentType" ma:displayName="Dokumenttyp" ma:readOnly="true" ma:fieldId="{254c14be-9fac-4cea-a731-8aa49979445b}" ma:sspId="56b52474-2a4b-42ac-ac16-0a67cba4e670" ma:termSetId="152f56a5-fdb2-4180-8a6e-79ef00400bc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2" nillable="true" ma:displayName="Taxonomy Catch All Column" ma:hidden="true" ma:list="{8d39c8e1-3b67-495e-9279-b773ae6d2cfc}" ma:internalName="TaxCatchAll" ma:showField="CatchAllData" ma:web="2cc95b2f-a972-412a-a6e8-be8828b08c1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3" nillable="true" ma:displayName="Taxonomy Catch All Column1" ma:hidden="true" ma:list="{8d39c8e1-3b67-495e-9279-b773ae6d2cfc}" ma:internalName="TaxCatchAllLabel" ma:readOnly="true" ma:showField="CatchAllDataLabel" ma:web="2cc95b2f-a972-412a-a6e8-be8828b08c1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rvConfidentialityLevelTaxHTField0" ma:index="17" nillable="true" ma:taxonomy="true" ma:internalName="TrvConfidentialityLevelTaxHTField0" ma:taxonomyFieldName="TrvConfidentialityLevel" ma:displayName="Konfidentialitetsnivå" ma:readOnly="false" ma:default="" ma:fieldId="{a84a37ca-5c43-43e3-a37a-c23c41d1607d}" ma:sspId="56b52474-2a4b-42ac-ac16-0a67cba4e670" ma:termSetId="4d666f29-dc73-4030-952a-63de8896f39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rvDocumentTemplateCategoryTaxHTField0" ma:index="19" ma:taxonomy="true" ma:internalName="TrvDocumentTemplateCategoryTaxHTField0" ma:taxonomyFieldName="TrvDocumentTemplateCategory" ma:displayName="Mallkategori" ma:readOnly="false" ma:fieldId="{9697ca31-7b53-4b62-95a3-8e7bb5ca1ebe}" ma:taxonomyMulti="true" ma:sspId="56b52474-2a4b-42ac-ac16-0a67cba4e670" ma:termSetId="1a3a659a-fb09-4d71-b69f-d837800d1cf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rvDocumentTemplateOwnerTaxHTField0" ma:index="24" nillable="true" ma:taxonomy="true" ma:internalName="TrvDocumentTemplateOwnerTaxHTField0" ma:taxonomyFieldName="TrvDocumentTemplateOwner" ma:displayName="Förvaltas av" ma:fieldId="{cb012b9e-6fe6-4882-87e9-27992d7f1cfa}" ma:sspId="56b52474-2a4b-42ac-ac16-0a67cba4e670" ma:termSetId="fc6ac77e-aea4-4c18-b64f-642ceecd7581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1dcc81-e84a-4227-a2bf-4daaaef80af8" elementFormDefault="qualified">
    <xsd:import namespace="http://schemas.microsoft.com/office/2006/documentManagement/types"/>
    <xsd:import namespace="http://schemas.microsoft.com/office/infopath/2007/PartnerControls"/>
    <xsd:element name="SharedWithUsers" ma:index="27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Innehållstyp"/>
        <xsd:element ref="dc:title" minOccurs="0" maxOccurs="1" ma:index="1" ma:displayName="Dokumenttitel" ma:readOnly="tru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07995CE-3062-4DCB-913E-CA7C92E2CDC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74B4E73-29F5-4C44-AEDC-5752B130AE4E}">
  <ds:schemaRefs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http://purl.org/dc/elements/1.1/"/>
    <ds:schemaRef ds:uri="Trafikverket"/>
    <ds:schemaRef ds:uri="1d1dcc81-e84a-4227-a2bf-4daaaef80af8"/>
    <ds:schemaRef ds:uri="2cc95b2f-a972-412a-a6e8-be8828b08c19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73D0C6A-C4A0-4702-AF9D-AF72F77440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Trafikverket"/>
    <ds:schemaRef ds:uri="2cc95b2f-a972-412a-a6e8-be8828b08c19"/>
    <ds:schemaRef ds:uri="1d1dcc81-e84a-4227-a2bf-4daaaef80af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Presentation_Trafikverket</Template>
  <TotalTime>279</TotalTime>
  <Words>113</Words>
  <Application>Microsoft Office PowerPoint</Application>
  <PresentationFormat>Bredbild</PresentationFormat>
  <Paragraphs>32</Paragraphs>
  <Slides>17</Slides>
  <Notes>2</Notes>
  <HiddenSlides>0</HiddenSlides>
  <MMClips>1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5</vt:i4>
      </vt:variant>
      <vt:variant>
        <vt:lpstr>Bildrubriker</vt:lpstr>
      </vt:variant>
      <vt:variant>
        <vt:i4>17</vt:i4>
      </vt:variant>
    </vt:vector>
  </HeadingPairs>
  <TitlesOfParts>
    <vt:vector size="24" baseType="lpstr">
      <vt:lpstr>Arial</vt:lpstr>
      <vt:lpstr>Calibri</vt:lpstr>
      <vt:lpstr>Logotyp</vt:lpstr>
      <vt:lpstr>1 Huvudrubrik med logotyp</vt:lpstr>
      <vt:lpstr>2_Kapitelrubrik med logotyp</vt:lpstr>
      <vt:lpstr>4_Rubrik, inehåll, titel, datum, sidnr</vt:lpstr>
      <vt:lpstr>3_Rubrik med logo och bild</vt:lpstr>
      <vt:lpstr>Affärsutveckling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Entreprenadformer</vt:lpstr>
      <vt:lpstr>PowerPoint-presentation</vt:lpstr>
      <vt:lpstr>Affärsutveckling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Trafikverket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Nilsson Roger, UHtag</dc:creator>
  <cp:lastModifiedBy>Nilsson Roger, UHtag</cp:lastModifiedBy>
  <cp:revision>20</cp:revision>
  <dcterms:created xsi:type="dcterms:W3CDTF">2025-03-11T07:39:32Z</dcterms:created>
  <dcterms:modified xsi:type="dcterms:W3CDTF">2025-03-11T13:39:32Z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0x010100F3454A24D10946AC8A6A7F801497FF3100DF70ACC0F9E2D14198C26BCB73343728</vt:lpwstr>
  </property>
  <property fmtid="{D5CDD505-2E9C-101B-9397-08002B2CF9AE}" pid="3" name="TrvDocumentType">
    <vt:lpwstr>2;#ARBETSMATERIAL|a2894791-a90f-4fd8-bd38-5426c743cb42</vt:lpwstr>
  </property>
  <property fmtid="{D5CDD505-2E9C-101B-9397-08002B2CF9AE}" pid="4" name="TrvDocumentTemplateOwner">
    <vt:lpwstr>20;#KM Kommunikation|65ba4904-7f87-411a-bf82-b389570b62aa</vt:lpwstr>
  </property>
  <property fmtid="{D5CDD505-2E9C-101B-9397-08002B2CF9AE}" pid="5" name="TrvDocumentTemplateStatus">
    <vt:lpwstr>Distribuerad</vt:lpwstr>
  </property>
  <property fmtid="{D5CDD505-2E9C-101B-9397-08002B2CF9AE}" pid="6" name="TrvDocumentTemplateCategory">
    <vt:lpwstr>27;#Grundmallar|ba03f0de-f93f-4e70-95f2-fa30c55e4680</vt:lpwstr>
  </property>
  <property fmtid="{D5CDD505-2E9C-101B-9397-08002B2CF9AE}" pid="7" name="TrvConfidentialityLevel">
    <vt:lpwstr/>
  </property>
  <property fmtid="{D5CDD505-2E9C-101B-9397-08002B2CF9AE}" pid="8" name="TrvCounterpartIdentityNumber">
    <vt:lpwstr/>
  </property>
  <property fmtid="{D5CDD505-2E9C-101B-9397-08002B2CF9AE}" pid="9" name="TrvCaseId">
    <vt:lpwstr/>
  </property>
  <property fmtid="{D5CDD505-2E9C-101B-9397-08002B2CF9AE}" pid="10" name="TrvAddressee">
    <vt:lpwstr/>
  </property>
  <property fmtid="{D5CDD505-2E9C-101B-9397-08002B2CF9AE}" pid="11" name="TrvCounterpart">
    <vt:lpwstr/>
  </property>
  <property fmtid="{D5CDD505-2E9C-101B-9397-08002B2CF9AE}" pid="12" name="TrvApprovedBy">
    <vt:lpwstr/>
  </property>
  <property fmtid="{D5CDD505-2E9C-101B-9397-08002B2CF9AE}" pid="13" name="TrvCounterpartCaseId">
    <vt:lpwstr/>
  </property>
  <property fmtid="{D5CDD505-2E9C-101B-9397-08002B2CF9AE}" pid="14" name="TrvCopyTo">
    <vt:lpwstr/>
  </property>
</Properties>
</file>