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4"/>
    <p:sldMasterId id="2147483648" r:id="rId5"/>
    <p:sldMasterId id="2147483675" r:id="rId6"/>
    <p:sldMasterId id="2147483657" r:id="rId7"/>
    <p:sldMasterId id="2147483684" r:id="rId8"/>
  </p:sldMasterIdLst>
  <p:notesMasterIdLst>
    <p:notesMasterId r:id="rId22"/>
  </p:notesMasterIdLst>
  <p:handoutMasterIdLst>
    <p:handoutMasterId r:id="rId23"/>
  </p:handoutMasterIdLst>
  <p:sldIdLst>
    <p:sldId id="323" r:id="rId9"/>
    <p:sldId id="2347" r:id="rId10"/>
    <p:sldId id="335" r:id="rId11"/>
    <p:sldId id="336" r:id="rId12"/>
    <p:sldId id="337" r:id="rId13"/>
    <p:sldId id="338" r:id="rId14"/>
    <p:sldId id="339" r:id="rId15"/>
    <p:sldId id="257" r:id="rId16"/>
    <p:sldId id="340" r:id="rId17"/>
    <p:sldId id="334" r:id="rId18"/>
    <p:sldId id="333" r:id="rId19"/>
    <p:sldId id="325" r:id="rId20"/>
    <p:sldId id="327" r:id="rId2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242" userDrawn="1">
          <p15:clr>
            <a:srgbClr val="A4A3A4"/>
          </p15:clr>
        </p15:guide>
        <p15:guide id="2" orient="horz" pos="799" userDrawn="1">
          <p15:clr>
            <a:srgbClr val="A4A3A4"/>
          </p15:clr>
        </p15:guide>
        <p15:guide id="3" orient="horz" pos="3884" userDrawn="1">
          <p15:clr>
            <a:srgbClr val="A4A3A4"/>
          </p15:clr>
        </p15:guide>
        <p15:guide id="4" orient="horz" pos="2160" userDrawn="1">
          <p15:clr>
            <a:srgbClr val="A4A3A4"/>
          </p15:clr>
        </p15:guide>
        <p15:guide id="5" pos="43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0000"/>
    <a:srgbClr val="5F0000"/>
    <a:srgbClr val="870000"/>
    <a:srgbClr val="AF0000"/>
    <a:srgbClr val="D90611"/>
    <a:srgbClr val="D80611"/>
    <a:srgbClr val="D7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6142" autoAdjust="0"/>
  </p:normalViewPr>
  <p:slideViewPr>
    <p:cSldViewPr snapToGrid="0">
      <p:cViewPr varScale="1">
        <p:scale>
          <a:sx n="108" d="100"/>
          <a:sy n="108" d="100"/>
        </p:scale>
        <p:origin x="594" y="114"/>
      </p:cViewPr>
      <p:guideLst>
        <p:guide pos="7242"/>
        <p:guide orient="horz" pos="799"/>
        <p:guide orient="horz" pos="3884"/>
        <p:guide orient="horz" pos="2160"/>
        <p:guide pos="438"/>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96ED4D-9974-4266-9636-7DF9434CB37C}" type="datetimeFigureOut">
              <a:rPr lang="sv-SE" smtClean="0"/>
              <a:t>2025-03-11</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75A873-DB4E-4F59-A8B1-757F0F4852CB}" type="slidenum">
              <a:rPr lang="sv-SE" smtClean="0"/>
              <a:t>‹#›</a:t>
            </a:fld>
            <a:endParaRPr lang="sv-SE"/>
          </a:p>
        </p:txBody>
      </p:sp>
    </p:spTree>
    <p:extLst>
      <p:ext uri="{BB962C8B-B14F-4D97-AF65-F5344CB8AC3E}">
        <p14:creationId xmlns:p14="http://schemas.microsoft.com/office/powerpoint/2010/main" val="4016867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92141-416E-49B0-82D1-A68B9C506992}" type="datetimeFigureOut">
              <a:rPr lang="sv-SE" smtClean="0"/>
              <a:t>2025-03-11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863A3-F6DA-432C-A68C-0B1EB56ED58E}" type="slidenum">
              <a:rPr lang="sv-SE" smtClean="0"/>
              <a:t>‹#›</a:t>
            </a:fld>
            <a:endParaRPr lang="sv-SE"/>
          </a:p>
        </p:txBody>
      </p:sp>
    </p:spTree>
    <p:extLst>
      <p:ext uri="{BB962C8B-B14F-4D97-AF65-F5344CB8AC3E}">
        <p14:creationId xmlns:p14="http://schemas.microsoft.com/office/powerpoint/2010/main" val="50649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Huvudrubriksida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solidFill>
                  <a:schemeClr val="bg1"/>
                </a:solidFill>
                <a:latin typeface="Arial" panose="020B0604020202020204" pitchFamily="34" charset="0"/>
                <a:ea typeface="Calibri" panose="020F0502020204030204" pitchFamily="34" charset="0"/>
                <a:cs typeface="Arial" panose="020B0604020202020204" pitchFamily="34" charset="0"/>
              </a:rPr>
              <a:t>Konfidentialitetsnivå</a:t>
            </a:r>
            <a:r>
              <a:rPr lang="sv-SE" dirty="0">
                <a:solidFill>
                  <a:schemeClr val="bg1"/>
                </a:solidFill>
                <a:latin typeface="Arial" panose="020B0604020202020204" pitchFamily="34" charset="0"/>
                <a:ea typeface="Calibri" panose="020F0502020204030204" pitchFamily="34" charset="0"/>
                <a:cs typeface="Arial" panose="020B0604020202020204" pitchFamily="34" charset="0"/>
              </a:rPr>
              <a:t> ska klassas. Ä</a:t>
            </a:r>
            <a:r>
              <a:rPr lang="sv-SE"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ndra till valt värde.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rPr>
              <a:t>Vid visning av presentation vid tillfällen då klassning inte ska synas så kan värdet döljas.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bg1"/>
                </a:solidFill>
                <a:effectLst/>
                <a:latin typeface="Arial" panose="020B0604020202020204" pitchFamily="34" charset="0"/>
                <a:cs typeface="Arial" panose="020B0604020202020204" pitchFamily="34" charset="0"/>
              </a:rPr>
              <a:t>Ange aktuell klass här på anteckningssidan.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bg1"/>
                </a:solidFill>
                <a:effectLst/>
                <a:latin typeface="Arial" panose="020B0604020202020204" pitchFamily="34" charset="0"/>
                <a:cs typeface="Arial" panose="020B0604020202020204" pitchFamily="34" charset="0"/>
              </a:rPr>
              <a:t>Ägaren av presentationen ansvarar för att klassningen överensstämmer med innehållet.</a:t>
            </a:r>
            <a:endParaRPr lang="sv-SE" dirty="0">
              <a:solidFill>
                <a:schemeClr val="bg1"/>
              </a:solidFill>
              <a:latin typeface="Arial" panose="020B0604020202020204" pitchFamily="34" charset="0"/>
              <a:cs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a:t>
            </a:fld>
            <a:endParaRPr lang="sv-SE"/>
          </a:p>
        </p:txBody>
      </p:sp>
    </p:spTree>
    <p:extLst>
      <p:ext uri="{BB962C8B-B14F-4D97-AF65-F5344CB8AC3E}">
        <p14:creationId xmlns:p14="http://schemas.microsoft.com/office/powerpoint/2010/main" val="15515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7</a:t>
            </a:fld>
            <a:endParaRPr lang="sv-SE"/>
          </a:p>
        </p:txBody>
      </p:sp>
    </p:spTree>
    <p:extLst>
      <p:ext uri="{BB962C8B-B14F-4D97-AF65-F5344CB8AC3E}">
        <p14:creationId xmlns:p14="http://schemas.microsoft.com/office/powerpoint/2010/main" val="3752343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err="1"/>
              <a:t>Utöver</a:t>
            </a:r>
            <a:r>
              <a:rPr lang="en-US" dirty="0"/>
              <a:t> </a:t>
            </a:r>
            <a:r>
              <a:rPr lang="en-US" dirty="0" err="1"/>
              <a:t>vägräcken</a:t>
            </a:r>
            <a:r>
              <a:rPr lang="en-US" dirty="0"/>
              <a:t> </a:t>
            </a:r>
            <a:r>
              <a:rPr lang="en-US" dirty="0" err="1"/>
              <a:t>så</a:t>
            </a:r>
            <a:r>
              <a:rPr lang="en-US" dirty="0"/>
              <a:t> </a:t>
            </a:r>
            <a:r>
              <a:rPr lang="en-US" dirty="0" err="1"/>
              <a:t>scannas</a:t>
            </a:r>
            <a:r>
              <a:rPr lang="en-US" dirty="0"/>
              <a:t> </a:t>
            </a:r>
            <a:r>
              <a:rPr lang="en-US" dirty="0" err="1"/>
              <a:t>även</a:t>
            </a:r>
            <a:r>
              <a:rPr lang="en-US" dirty="0"/>
              <a:t>  </a:t>
            </a:r>
            <a:r>
              <a:rPr lang="en-US" dirty="0" err="1"/>
              <a:t>detta</a:t>
            </a:r>
            <a:r>
              <a:rPr lang="en-US" dirty="0"/>
              <a:t>:</a:t>
            </a:r>
          </a:p>
          <a:p>
            <a:r>
              <a:rPr lang="en-US" dirty="0"/>
              <a:t>- </a:t>
            </a:r>
            <a:r>
              <a:rPr lang="en-US" dirty="0" err="1">
                <a:solidFill>
                  <a:srgbClr val="1F1F1F"/>
                </a:solidFill>
                <a:latin typeface="ElsevierGulliver"/>
              </a:rPr>
              <a:t>Vägmärken</a:t>
            </a:r>
            <a:endParaRPr lang="en-US" b="0" i="0" dirty="0">
              <a:solidFill>
                <a:srgbClr val="1F1F1F"/>
              </a:solidFill>
              <a:effectLst/>
              <a:latin typeface="ElsevierGulliver"/>
            </a:endParaRPr>
          </a:p>
          <a:p>
            <a:r>
              <a:rPr lang="en-US" dirty="0">
                <a:solidFill>
                  <a:srgbClr val="1F1F1F"/>
                </a:solidFill>
                <a:latin typeface="ElsevierGulliver"/>
              </a:rPr>
              <a:t>- </a:t>
            </a:r>
            <a:r>
              <a:rPr lang="en-US" dirty="0" err="1">
                <a:solidFill>
                  <a:srgbClr val="1F1F1F"/>
                </a:solidFill>
                <a:latin typeface="ElsevierGulliver"/>
              </a:rPr>
              <a:t>Vägräcken</a:t>
            </a:r>
            <a:endParaRPr lang="en-US" b="0" i="0" dirty="0">
              <a:solidFill>
                <a:srgbClr val="1F1F1F"/>
              </a:solidFill>
              <a:effectLst/>
              <a:latin typeface="ElsevierGulliver"/>
            </a:endParaRPr>
          </a:p>
          <a:p>
            <a:r>
              <a:rPr lang="en-US" dirty="0">
                <a:solidFill>
                  <a:srgbClr val="1F1F1F"/>
                </a:solidFill>
                <a:latin typeface="ElsevierGulliver"/>
              </a:rPr>
              <a:t>- </a:t>
            </a:r>
            <a:r>
              <a:rPr lang="en-US" dirty="0" err="1">
                <a:solidFill>
                  <a:srgbClr val="1F1F1F"/>
                </a:solidFill>
                <a:latin typeface="ElsevierGulliver"/>
              </a:rPr>
              <a:t>Kantstolpar</a:t>
            </a:r>
            <a:endParaRPr lang="en-US" dirty="0">
              <a:solidFill>
                <a:srgbClr val="1F1F1F"/>
              </a:solidFill>
              <a:latin typeface="ElsevierGulliver"/>
            </a:endParaRPr>
          </a:p>
          <a:p>
            <a:r>
              <a:rPr lang="en-US" b="0" i="0" dirty="0">
                <a:solidFill>
                  <a:srgbClr val="1F1F1F"/>
                </a:solidFill>
                <a:effectLst/>
                <a:latin typeface="ElsevierGulliver"/>
              </a:rPr>
              <a:t>- </a:t>
            </a:r>
            <a:r>
              <a:rPr lang="en-US" b="0" i="0" dirty="0" err="1">
                <a:solidFill>
                  <a:srgbClr val="1F1F1F"/>
                </a:solidFill>
                <a:effectLst/>
                <a:latin typeface="ElsevierGulliver"/>
              </a:rPr>
              <a:t>Belysningsstolpar</a:t>
            </a:r>
            <a:endParaRPr lang="en-US" b="0" i="0" dirty="0">
              <a:solidFill>
                <a:srgbClr val="1F1F1F"/>
              </a:solidFill>
              <a:effectLst/>
              <a:latin typeface="ElsevierGulliver"/>
            </a:endParaRPr>
          </a:p>
          <a:p>
            <a:endParaRPr lang="sv-SE" dirty="0"/>
          </a:p>
          <a:p>
            <a:r>
              <a:rPr lang="sv-SE" dirty="0"/>
              <a:t>Extrahering innebär automatiska uttag av data som visar på tex antal meter, höjd, skick osv. Detta bestämmer man inför(lär upp datorn att extrahera ut det man vill se) och sköts sedan via AI typ. Så här testar vi att se vilket data som kan tas ut och användas för tillståndsbedömning, mängder mm. </a:t>
            </a:r>
          </a:p>
        </p:txBody>
      </p:sp>
      <p:sp>
        <p:nvSpPr>
          <p:cNvPr id="4" name="Platshållare för bildnummer 3"/>
          <p:cNvSpPr>
            <a:spLocks noGrp="1"/>
          </p:cNvSpPr>
          <p:nvPr>
            <p:ph type="sldNum" sz="quarter" idx="5"/>
          </p:nvPr>
        </p:nvSpPr>
        <p:spPr/>
        <p:txBody>
          <a:bodyPr/>
          <a:lstStyle/>
          <a:p>
            <a:fld id="{D0B863A3-F6DA-432C-A68C-0B1EB56ED58E}" type="slidenum">
              <a:rPr lang="sv-SE" smtClean="0"/>
              <a:t>8</a:t>
            </a:fld>
            <a:endParaRPr lang="sv-SE"/>
          </a:p>
        </p:txBody>
      </p:sp>
    </p:spTree>
    <p:extLst>
      <p:ext uri="{BB962C8B-B14F-4D97-AF65-F5344CB8AC3E}">
        <p14:creationId xmlns:p14="http://schemas.microsoft.com/office/powerpoint/2010/main" val="1183783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dirty="0"/>
              <a:t>Fordon blir allt mer intelligenta och uppkopplade – hur påverkas Trafikverket. Hur kan vi nå ut till trafikanter i realtid med digitalinformation, navigatorn eller att mobilen vet vad som kommer att hända på den rutt som vi planerar att köra. Hur får vi ex. Dialog med internationella aktörer samt samarbeta för att validera och optimera dataflöden. Kan Google komma till Sverige och erbjuda den bästa ruttplanering? </a:t>
            </a:r>
          </a:p>
          <a:p>
            <a:pPr marL="0" indent="0">
              <a:buNone/>
            </a:pPr>
            <a:r>
              <a:rPr lang="sv-SE" dirty="0"/>
              <a:t>Hela tanken med det här genomförandeprojektet är att börja i en del och inte försöka greppa helheten, men att sedan låta det växa till andra delar. </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13</a:t>
            </a:fld>
            <a:endParaRPr lang="sv-SE"/>
          </a:p>
        </p:txBody>
      </p:sp>
    </p:spTree>
    <p:extLst>
      <p:ext uri="{BB962C8B-B14F-4D97-AF65-F5344CB8AC3E}">
        <p14:creationId xmlns:p14="http://schemas.microsoft.com/office/powerpoint/2010/main" val="17207146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RAFIKVERKET logotyp">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087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6" name="Platshållare för diagram 5"/>
          <p:cNvSpPr>
            <a:spLocks noGrp="1"/>
          </p:cNvSpPr>
          <p:nvPr>
            <p:ph type="chart" sz="quarter" idx="12" hasCustomPrompt="1"/>
          </p:nvPr>
        </p:nvSpPr>
        <p:spPr>
          <a:xfrm>
            <a:off x="696000" y="1269000"/>
            <a:ext cx="10800000" cy="4320000"/>
          </a:xfrm>
          <a:prstGeom prst="rect">
            <a:avLst/>
          </a:prstGeom>
        </p:spPr>
        <p:txBody>
          <a:bodyPr/>
          <a:lstStyle>
            <a:lvl1pPr marL="0" indent="0" algn="ctr">
              <a:lnSpc>
                <a:spcPct val="100000"/>
              </a:lnSpc>
              <a:spcBef>
                <a:spcPts val="1200"/>
              </a:spcBef>
              <a:buNone/>
              <a:defRPr spc="0" baseline="0"/>
            </a:lvl1pPr>
          </a:lstStyle>
          <a:p>
            <a:r>
              <a:rPr lang="sv-SE" dirty="0"/>
              <a:t>Diagram</a:t>
            </a:r>
          </a:p>
        </p:txBody>
      </p:sp>
      <p:sp>
        <p:nvSpPr>
          <p:cNvPr id="2" name="Platshållare för datum 1"/>
          <p:cNvSpPr>
            <a:spLocks noGrp="1"/>
          </p:cNvSpPr>
          <p:nvPr>
            <p:ph type="dt" sz="half" idx="13"/>
          </p:nvPr>
        </p:nvSpPr>
        <p:spPr/>
        <p:txBody>
          <a:bodyPr/>
          <a:lstStyle>
            <a:lvl1pPr>
              <a:defRPr sz="1000"/>
            </a:lvl1pPr>
          </a:lstStyle>
          <a:p>
            <a:endParaRPr lang="sv-SE" dirty="0"/>
          </a:p>
        </p:txBody>
      </p:sp>
      <p:sp>
        <p:nvSpPr>
          <p:cNvPr id="7" name="Platshållare för sidfot 6"/>
          <p:cNvSpPr>
            <a:spLocks noGrp="1"/>
          </p:cNvSpPr>
          <p:nvPr>
            <p:ph type="ftr" sz="quarter" idx="14"/>
          </p:nvPr>
        </p:nvSpPr>
        <p:spPr/>
        <p:txBody>
          <a:bodyPr/>
          <a:lstStyle>
            <a:lvl1pPr>
              <a:defRPr sz="1000"/>
            </a:lvl1pPr>
          </a:lstStyle>
          <a:p>
            <a:r>
              <a:rPr lang="sv-SE"/>
              <a:t>Titel</a:t>
            </a:r>
            <a:endParaRPr lang="sv-SE" dirty="0"/>
          </a:p>
        </p:txBody>
      </p:sp>
      <p:sp>
        <p:nvSpPr>
          <p:cNvPr id="8" name="Platshållare för bildnummer 7"/>
          <p:cNvSpPr>
            <a:spLocks noGrp="1"/>
          </p:cNvSpPr>
          <p:nvPr>
            <p:ph type="sldNum" sz="quarter" idx="15"/>
          </p:nvPr>
        </p:nvSpPr>
        <p:spPr/>
        <p:txBody>
          <a:bodyPr/>
          <a:lstStyle>
            <a:lvl1pPr>
              <a:defRPr sz="1000"/>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8558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text &amp; 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269000"/>
            <a:ext cx="10800000" cy="900000"/>
          </a:xfrm>
          <a:prstGeom prst="rect">
            <a:avLst/>
          </a:prstGeom>
        </p:spPr>
        <p:txBody>
          <a:bodyPr anchor="ctr"/>
          <a:lstStyle>
            <a:lvl1pPr algn="ctr">
              <a:defRPr sz="3600" baseline="0"/>
            </a:lvl1pPr>
          </a:lstStyle>
          <a:p>
            <a:r>
              <a:rPr lang="sv-SE" dirty="0"/>
              <a:t>Klicka – lägg till rubrik</a:t>
            </a:r>
          </a:p>
        </p:txBody>
      </p:sp>
      <p:sp>
        <p:nvSpPr>
          <p:cNvPr id="8" name="Platshållare för text 7"/>
          <p:cNvSpPr>
            <a:spLocks noGrp="1"/>
          </p:cNvSpPr>
          <p:nvPr>
            <p:ph type="body" sz="quarter" idx="12" hasCustomPrompt="1"/>
          </p:nvPr>
        </p:nvSpPr>
        <p:spPr>
          <a:xfrm>
            <a:off x="696000" y="2170062"/>
            <a:ext cx="5040000" cy="3420000"/>
          </a:xfrm>
          <a:prstGeom prst="rect">
            <a:avLst/>
          </a:prstGeom>
        </p:spPr>
        <p:txBody>
          <a:bodyPr/>
          <a:lstStyle>
            <a:lvl1pPr marL="0" indent="0">
              <a:lnSpc>
                <a:spcPct val="100000"/>
              </a:lnSpc>
              <a:spcBef>
                <a:spcPts val="1200"/>
              </a:spcBef>
              <a:buNone/>
              <a:defRPr sz="2000" spc="0"/>
            </a:lvl1pPr>
            <a:lvl2pPr marL="232200" indent="0">
              <a:buNone/>
              <a:defRPr/>
            </a:lvl2pPr>
            <a:lvl3pPr marL="462600" indent="0">
              <a:buNone/>
              <a:defRPr/>
            </a:lvl3pPr>
            <a:lvl4pPr marL="693000" indent="0">
              <a:buNone/>
              <a:defRPr/>
            </a:lvl4pPr>
            <a:lvl5pPr marL="887400" indent="0">
              <a:buNone/>
              <a:defRPr/>
            </a:lvl5pPr>
          </a:lstStyle>
          <a:p>
            <a:pPr lvl="0"/>
            <a:r>
              <a:rPr lang="sv-SE" dirty="0"/>
              <a:t>Skriv text här</a:t>
            </a:r>
          </a:p>
        </p:txBody>
      </p:sp>
      <p:sp>
        <p:nvSpPr>
          <p:cNvPr id="6" name="Platshållare för diagram 5"/>
          <p:cNvSpPr>
            <a:spLocks noGrp="1"/>
          </p:cNvSpPr>
          <p:nvPr>
            <p:ph type="chart" sz="quarter" idx="13" hasCustomPrompt="1"/>
          </p:nvPr>
        </p:nvSpPr>
        <p:spPr>
          <a:xfrm>
            <a:off x="6454800" y="2169000"/>
            <a:ext cx="5040000" cy="3421062"/>
          </a:xfrm>
          <a:prstGeom prst="rect">
            <a:avLst/>
          </a:prstGeom>
        </p:spPr>
        <p:txBody>
          <a:bodyPr/>
          <a:lstStyle>
            <a:lvl1pPr marL="0" indent="0">
              <a:lnSpc>
                <a:spcPct val="100000"/>
              </a:lnSpc>
              <a:spcBef>
                <a:spcPts val="1200"/>
              </a:spcBef>
              <a:buNone/>
              <a:defRPr spc="0" baseline="0"/>
            </a:lvl1pPr>
          </a:lstStyle>
          <a:p>
            <a:r>
              <a:rPr lang="sv-SE" dirty="0"/>
              <a:t>Diagram</a:t>
            </a:r>
          </a:p>
        </p:txBody>
      </p:sp>
      <p:sp>
        <p:nvSpPr>
          <p:cNvPr id="5" name="Platshållare för datum 4"/>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715869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typ">
    <p:spTree>
      <p:nvGrpSpPr>
        <p:cNvPr id="1" name=""/>
        <p:cNvGrpSpPr/>
        <p:nvPr/>
      </p:nvGrpSpPr>
      <p:grpSpPr>
        <a:xfrm>
          <a:off x="0" y="0"/>
          <a:ext cx="0" cy="0"/>
          <a:chOff x="0" y="0"/>
          <a:chExt cx="0" cy="0"/>
        </a:xfrm>
      </p:grpSpPr>
      <p:sp>
        <p:nvSpPr>
          <p:cNvPr id="5" name="Platshållare för datum 4"/>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27931106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606DAA-B306-4317-97D0-74834D41D222}"/>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04FB8600-79AB-427B-8148-8B56EB3375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5EA2925F-7574-41AE-88FB-B0AADF3E80F6}"/>
              </a:ext>
            </a:extLst>
          </p:cNvPr>
          <p:cNvSpPr>
            <a:spLocks noGrp="1"/>
          </p:cNvSpPr>
          <p:nvPr>
            <p:ph type="dt" sz="half" idx="10"/>
          </p:nvPr>
        </p:nvSpPr>
        <p:spPr/>
        <p:txBody>
          <a:bodyPr/>
          <a:lstStyle/>
          <a:p>
            <a:fld id="{23F1B4D4-3528-4400-B12B-9FD573432D79}" type="datetimeFigureOut">
              <a:rPr lang="sv-SE" smtClean="0"/>
              <a:t>2025-03-11</a:t>
            </a:fld>
            <a:endParaRPr lang="sv-SE"/>
          </a:p>
        </p:txBody>
      </p:sp>
      <p:sp>
        <p:nvSpPr>
          <p:cNvPr id="5" name="Platshållare för sidfot 4">
            <a:extLst>
              <a:ext uri="{FF2B5EF4-FFF2-40B4-BE49-F238E27FC236}">
                <a16:creationId xmlns:a16="http://schemas.microsoft.com/office/drawing/2014/main" id="{496DEF9E-351C-486A-92E8-B7430AD759A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C66C821-4BEA-4F8D-ACCF-A182AD15F7D0}"/>
              </a:ext>
            </a:extLst>
          </p:cNvPr>
          <p:cNvSpPr>
            <a:spLocks noGrp="1"/>
          </p:cNvSpPr>
          <p:nvPr>
            <p:ph type="sldNum" sz="quarter" idx="12"/>
          </p:nvPr>
        </p:nvSpPr>
        <p:spPr/>
        <p:txBody>
          <a:bodyPr/>
          <a:lstStyle/>
          <a:p>
            <a:fld id="{7F25EF46-A54F-4525-9BB4-560711B0E05D}" type="slidenum">
              <a:rPr lang="sv-SE" smtClean="0"/>
              <a:t>‹#›</a:t>
            </a:fld>
            <a:endParaRPr lang="sv-SE"/>
          </a:p>
        </p:txBody>
      </p:sp>
    </p:spTree>
    <p:extLst>
      <p:ext uri="{BB962C8B-B14F-4D97-AF65-F5344CB8AC3E}">
        <p14:creationId xmlns:p14="http://schemas.microsoft.com/office/powerpoint/2010/main" val="2453324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 bild">
    <p:spTree>
      <p:nvGrpSpPr>
        <p:cNvPr id="1" name=""/>
        <p:cNvGrpSpPr/>
        <p:nvPr/>
      </p:nvGrpSpPr>
      <p:grpSpPr>
        <a:xfrm>
          <a:off x="0" y="0"/>
          <a:ext cx="0" cy="0"/>
          <a:chOff x="0" y="0"/>
          <a:chExt cx="0" cy="0"/>
        </a:xfrm>
      </p:grpSpPr>
      <p:sp>
        <p:nvSpPr>
          <p:cNvPr id="8" name="Platshållare för bild 5"/>
          <p:cNvSpPr>
            <a:spLocks noGrp="1"/>
          </p:cNvSpPr>
          <p:nvPr>
            <p:ph type="pic" sz="quarter" idx="12" hasCustomPrompt="1"/>
          </p:nvPr>
        </p:nvSpPr>
        <p:spPr>
          <a:xfrm>
            <a:off x="0" y="0"/>
            <a:ext cx="12192000" cy="5215659"/>
          </a:xfrm>
          <a:prstGeom prst="rect">
            <a:avLst/>
          </a:prstGeom>
          <a:solidFill>
            <a:schemeClr val="accent5"/>
          </a:solidFill>
        </p:spPr>
        <p:txBody>
          <a:bodyPr anchor="t"/>
          <a:lstStyle>
            <a:lvl1pPr marL="0" indent="0" algn="ctr">
              <a:lnSpc>
                <a:spcPct val="100000"/>
              </a:lnSpc>
              <a:spcBef>
                <a:spcPts val="1200"/>
              </a:spcBef>
              <a:buNone/>
              <a:defRPr spc="0" baseline="0">
                <a:solidFill>
                  <a:schemeClr val="bg1"/>
                </a:solidFill>
              </a:defRPr>
            </a:lvl1pPr>
          </a:lstStyle>
          <a:p>
            <a:r>
              <a:rPr lang="sv-SE" dirty="0"/>
              <a:t>Bild</a:t>
            </a:r>
          </a:p>
        </p:txBody>
      </p:sp>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1419019" y="5473309"/>
            <a:ext cx="9372450" cy="1080000"/>
          </a:xfrm>
          <a:prstGeom prst="rect">
            <a:avLst/>
          </a:prstGeom>
        </p:spPr>
        <p:txBody>
          <a:bodyPr anchor="ctr"/>
          <a:lstStyle>
            <a:lvl1pPr algn="ctr">
              <a:lnSpc>
                <a:spcPct val="100000"/>
              </a:lnSpc>
              <a:defRPr sz="3200">
                <a:solidFill>
                  <a:schemeClr val="tx1"/>
                </a:solidFill>
              </a:defRPr>
            </a:lvl1pPr>
          </a:lstStyle>
          <a:p>
            <a:r>
              <a:rPr lang="sv-SE" dirty="0"/>
              <a:t>Klicka - lägg till rubrik</a:t>
            </a:r>
            <a:endParaRPr lang="en-US" dirty="0"/>
          </a:p>
        </p:txBody>
      </p:sp>
      <p:sp>
        <p:nvSpPr>
          <p:cNvPr id="4" name="textruta 3">
            <a:extLst>
              <a:ext uri="{FF2B5EF4-FFF2-40B4-BE49-F238E27FC236}">
                <a16:creationId xmlns:a16="http://schemas.microsoft.com/office/drawing/2014/main" id="{2DB92D40-5F44-4A12-A0C2-161F3FFFEFD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byta bakgrundsbild – Högerklicka på bilden. Välj Ändra bild. Välj sedan Från en fil.</a:t>
            </a:r>
          </a:p>
        </p:txBody>
      </p:sp>
      <p:sp>
        <p:nvSpPr>
          <p:cNvPr id="15" name="Platshållare för text 14" descr="Trafikverkets logotyp">
            <a:extLst>
              <a:ext uri="{FF2B5EF4-FFF2-40B4-BE49-F238E27FC236}">
                <a16:creationId xmlns:a16="http://schemas.microsoft.com/office/drawing/2014/main" id="{BC63DBC5-3A01-48A2-B443-DAC14C323B9A}"/>
              </a:ext>
            </a:extLst>
          </p:cNvPr>
          <p:cNvSpPr>
            <a:spLocks noGrp="1"/>
          </p:cNvSpPr>
          <p:nvPr>
            <p:ph type="body" sz="quarter" idx="10" hasCustomPrompt="1"/>
          </p:nvPr>
        </p:nvSpPr>
        <p:spPr>
          <a:xfrm>
            <a:off x="5338665" y="0"/>
            <a:ext cx="1514671" cy="756000"/>
          </a:xfrm>
          <a:prstGeom prst="rect">
            <a:avLst/>
          </a:prstGeom>
          <a:blipFill>
            <a:blip r:embed="rId2"/>
            <a:stretch>
              <a:fillRect/>
            </a:stretch>
          </a:blipFill>
        </p:spPr>
        <p:txBody>
          <a:bodyPr/>
          <a:lstStyle>
            <a:lvl1pPr marL="0" indent="0" algn="ctr">
              <a:buNone/>
              <a:defRPr sz="800" spc="0" baseline="0"/>
            </a:lvl1pPr>
          </a:lstStyle>
          <a:p>
            <a:pPr lvl="0"/>
            <a:r>
              <a:rPr lang="en-US" dirty="0"/>
              <a:t> </a:t>
            </a:r>
          </a:p>
        </p:txBody>
      </p:sp>
      <p:sp>
        <p:nvSpPr>
          <p:cNvPr id="9"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11"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447844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 - helbild">
    <p:spTree>
      <p:nvGrpSpPr>
        <p:cNvPr id="1" name=""/>
        <p:cNvGrpSpPr/>
        <p:nvPr/>
      </p:nvGrpSpPr>
      <p:grpSpPr>
        <a:xfrm>
          <a:off x="0" y="0"/>
          <a:ext cx="0" cy="0"/>
          <a:chOff x="0" y="0"/>
          <a:chExt cx="0" cy="0"/>
        </a:xfrm>
      </p:grpSpPr>
      <p:sp>
        <p:nvSpPr>
          <p:cNvPr id="8" name="Platshållare för bild 5"/>
          <p:cNvSpPr>
            <a:spLocks noGrp="1"/>
          </p:cNvSpPr>
          <p:nvPr>
            <p:ph type="pic" sz="quarter" idx="12" hasCustomPrompt="1"/>
          </p:nvPr>
        </p:nvSpPr>
        <p:spPr>
          <a:xfrm>
            <a:off x="0" y="0"/>
            <a:ext cx="12192000" cy="6858000"/>
          </a:xfrm>
          <a:prstGeom prst="rect">
            <a:avLst/>
          </a:prstGeom>
          <a:solidFill>
            <a:schemeClr val="accent5"/>
          </a:solidFill>
        </p:spPr>
        <p:txBody>
          <a:bodyPr anchor="t"/>
          <a:lstStyle>
            <a:lvl1pPr marL="0" indent="0" algn="ctr">
              <a:lnSpc>
                <a:spcPct val="100000"/>
              </a:lnSpc>
              <a:spcBef>
                <a:spcPts val="1200"/>
              </a:spcBef>
              <a:buNone/>
              <a:defRPr spc="0" baseline="0">
                <a:solidFill>
                  <a:schemeClr val="bg1"/>
                </a:solidFill>
              </a:defRPr>
            </a:lvl1pPr>
          </a:lstStyle>
          <a:p>
            <a:r>
              <a:rPr lang="sv-SE" dirty="0"/>
              <a:t>Bild</a:t>
            </a:r>
          </a:p>
        </p:txBody>
      </p:sp>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2242925"/>
            <a:ext cx="10800000" cy="1080000"/>
          </a:xfrm>
          <a:prstGeom prst="rect">
            <a:avLst/>
          </a:prstGeom>
        </p:spPr>
        <p:txBody>
          <a:bodyPr anchor="ctr"/>
          <a:lstStyle>
            <a:lvl1pPr algn="ctr">
              <a:defRPr sz="4800">
                <a:solidFill>
                  <a:schemeClr val="bg1"/>
                </a:solidFill>
              </a:defRPr>
            </a:lvl1pPr>
          </a:lstStyle>
          <a:p>
            <a:r>
              <a:rPr lang="sv-SE" dirty="0"/>
              <a:t>Klicka - lägg till rubrik</a:t>
            </a:r>
            <a:endParaRPr lang="en-US" dirty="0"/>
          </a:p>
        </p:txBody>
      </p:sp>
      <p:sp>
        <p:nvSpPr>
          <p:cNvPr id="4" name="textruta 3">
            <a:extLst>
              <a:ext uri="{FF2B5EF4-FFF2-40B4-BE49-F238E27FC236}">
                <a16:creationId xmlns:a16="http://schemas.microsoft.com/office/drawing/2014/main" id="{2DB92D40-5F44-4A12-A0C2-161F3FFFEFD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byta bakgrundsbild – Högerklicka på bilden. Välj Ändra bild. Välj sedan Från en fil.</a:t>
            </a:r>
          </a:p>
        </p:txBody>
      </p:sp>
      <p:sp>
        <p:nvSpPr>
          <p:cNvPr id="15" name="Platshållare för text 14" descr="Trafikverkets logotyp">
            <a:extLst>
              <a:ext uri="{FF2B5EF4-FFF2-40B4-BE49-F238E27FC236}">
                <a16:creationId xmlns:a16="http://schemas.microsoft.com/office/drawing/2014/main" id="{BC63DBC5-3A01-48A2-B443-DAC14C323B9A}"/>
              </a:ext>
            </a:extLst>
          </p:cNvPr>
          <p:cNvSpPr>
            <a:spLocks noGrp="1"/>
          </p:cNvSpPr>
          <p:nvPr>
            <p:ph type="body" sz="quarter" idx="10" hasCustomPrompt="1"/>
          </p:nvPr>
        </p:nvSpPr>
        <p:spPr>
          <a:xfrm>
            <a:off x="5338665" y="0"/>
            <a:ext cx="1514671" cy="756000"/>
          </a:xfrm>
          <a:prstGeom prst="rect">
            <a:avLst/>
          </a:prstGeom>
          <a:blipFill>
            <a:blip r:embed="rId2"/>
            <a:stretch>
              <a:fillRect/>
            </a:stretch>
          </a:blipFill>
        </p:spPr>
        <p:txBody>
          <a:bodyPr/>
          <a:lstStyle>
            <a:lvl1pPr marL="0" indent="0" algn="ctr">
              <a:buFont typeface="Arial" panose="020B0604020202020204" pitchFamily="34" charset="0"/>
              <a:buNone/>
              <a:defRPr sz="800" spc="0" baseline="0">
                <a:solidFill>
                  <a:schemeClr val="accent1"/>
                </a:solidFill>
              </a:defRPr>
            </a:lvl1pPr>
          </a:lstStyle>
          <a:p>
            <a:pPr lvl="0"/>
            <a:r>
              <a:rPr lang="en-US" dirty="0"/>
              <a:t> </a:t>
            </a:r>
          </a:p>
        </p:txBody>
      </p:sp>
      <p:sp>
        <p:nvSpPr>
          <p:cNvPr id="9"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11"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dirty="0"/>
              <a:t>Titel</a:t>
            </a:r>
          </a:p>
        </p:txBody>
      </p:sp>
      <p:sp>
        <p:nvSpPr>
          <p:cNvPr id="1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395758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Huvudrubriksida röd 175-0-0">
    <p:bg>
      <p:bgPr>
        <a:solidFill>
          <a:srgbClr val="AF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2349060"/>
            <a:ext cx="10800000" cy="1080000"/>
          </a:xfrm>
          <a:prstGeom prst="rect">
            <a:avLst/>
          </a:prstGeom>
        </p:spPr>
        <p:txBody>
          <a:bodyPr anchor="ctr"/>
          <a:lstStyle>
            <a:lvl1pPr algn="ctr">
              <a:defRPr sz="4800" baseline="0">
                <a:solidFill>
                  <a:schemeClr val="bg1"/>
                </a:solidFill>
              </a:defRPr>
            </a:lvl1pPr>
          </a:lstStyle>
          <a:p>
            <a:r>
              <a:rPr lang="sv-SE" dirty="0"/>
              <a:t>Klicka - lägg till rubrik</a:t>
            </a:r>
            <a:endParaRPr lang="en-US" dirty="0"/>
          </a:p>
        </p:txBody>
      </p:sp>
      <p:sp>
        <p:nvSpPr>
          <p:cNvPr id="5" name="Platshållare för text 4">
            <a:extLst>
              <a:ext uri="{FF2B5EF4-FFF2-40B4-BE49-F238E27FC236}">
                <a16:creationId xmlns:a16="http://schemas.microsoft.com/office/drawing/2014/main" id="{1AAAF19A-C108-416B-94E8-AE411170AA77}"/>
              </a:ext>
            </a:extLst>
          </p:cNvPr>
          <p:cNvSpPr>
            <a:spLocks noGrp="1"/>
          </p:cNvSpPr>
          <p:nvPr>
            <p:ph type="body" sz="quarter" idx="11" hasCustomPrompt="1"/>
          </p:nvPr>
        </p:nvSpPr>
        <p:spPr>
          <a:xfrm>
            <a:off x="696000" y="3789000"/>
            <a:ext cx="10800000" cy="1800000"/>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400" spc="0" baseline="0">
                <a:solidFill>
                  <a:schemeClr val="bg1"/>
                </a:solidFill>
                <a:latin typeface="+mn-l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Skriv text här</a:t>
            </a:r>
            <a:endParaRPr lang="en-US" dirty="0"/>
          </a:p>
        </p:txBody>
      </p:sp>
      <p:sp>
        <p:nvSpPr>
          <p:cNvPr id="7" name="Platshållare för text 6">
            <a:extLst>
              <a:ext uri="{FF2B5EF4-FFF2-40B4-BE49-F238E27FC236}">
                <a16:creationId xmlns:a16="http://schemas.microsoft.com/office/drawing/2014/main" id="{A8C1F592-2565-4952-8C19-80933FC3F579}"/>
              </a:ext>
            </a:extLst>
          </p:cNvPr>
          <p:cNvSpPr>
            <a:spLocks noGrp="1"/>
          </p:cNvSpPr>
          <p:nvPr>
            <p:ph type="body" sz="quarter" idx="12"/>
          </p:nvPr>
        </p:nvSpPr>
        <p:spPr>
          <a:xfrm>
            <a:off x="695326" y="5990318"/>
            <a:ext cx="10801350" cy="276999"/>
          </a:xfrm>
          <a:prstGeom prst="rect">
            <a:avLst/>
          </a:prstGeom>
        </p:spPr>
        <p:txBody>
          <a:bodyPr/>
          <a:lstStyle>
            <a:lvl1pPr marL="0" indent="0" algn="ctr">
              <a:buNone/>
              <a:defRPr sz="1200" spc="0" baseline="0">
                <a:solidFill>
                  <a:schemeClr val="bg1"/>
                </a:solidFill>
              </a:defRPr>
            </a:lvl1pPr>
            <a:lvl2pPr marL="232200" indent="0">
              <a:buNone/>
              <a:defRPr sz="1200"/>
            </a:lvl2pPr>
            <a:lvl3pPr marL="462600" indent="0">
              <a:buNone/>
              <a:defRPr sz="1200"/>
            </a:lvl3pPr>
            <a:lvl4pPr marL="693000" indent="0">
              <a:buNone/>
              <a:defRPr sz="1200"/>
            </a:lvl4pPr>
            <a:lvl5pPr marL="887400" indent="0">
              <a:buNone/>
              <a:defRPr sz="1200"/>
            </a:lvl5pPr>
          </a:lstStyle>
          <a:p>
            <a:pPr lvl="0"/>
            <a:r>
              <a:rPr lang="sv-SE" dirty="0"/>
              <a:t>Klicka här för att ändra format på bakgrundstexten</a:t>
            </a:r>
          </a:p>
        </p:txBody>
      </p:sp>
    </p:spTree>
    <p:extLst>
      <p:ext uri="{BB962C8B-B14F-4D97-AF65-F5344CB8AC3E}">
        <p14:creationId xmlns:p14="http://schemas.microsoft.com/office/powerpoint/2010/main" val="35069431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Huvudrubrik, platshållare EU-logotyp">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998000"/>
            <a:ext cx="10800000" cy="1080000"/>
          </a:xfrm>
          <a:prstGeom prst="rect">
            <a:avLst/>
          </a:prstGeom>
        </p:spPr>
        <p:txBody>
          <a:bodyPr anchor="ctr"/>
          <a:lstStyle>
            <a:lvl1pPr algn="ctr">
              <a:defRPr sz="4800"/>
            </a:lvl1pPr>
          </a:lstStyle>
          <a:p>
            <a:r>
              <a:rPr lang="sv-SE" dirty="0"/>
              <a:t>Klicka – lägg till rubrik</a:t>
            </a:r>
          </a:p>
        </p:txBody>
      </p:sp>
      <p:sp>
        <p:nvSpPr>
          <p:cNvPr id="8" name="Platshållare för text 7"/>
          <p:cNvSpPr>
            <a:spLocks noGrp="1"/>
          </p:cNvSpPr>
          <p:nvPr>
            <p:ph type="body" sz="quarter" idx="12" hasCustomPrompt="1"/>
          </p:nvPr>
        </p:nvSpPr>
        <p:spPr>
          <a:xfrm>
            <a:off x="696000" y="3284970"/>
            <a:ext cx="10800000" cy="1800000"/>
          </a:xfrm>
          <a:prstGeom prst="rect">
            <a:avLst/>
          </a:prstGeom>
        </p:spPr>
        <p:txBody>
          <a:bodyPr/>
          <a:lstStyle>
            <a:lvl1pPr marL="0" indent="0" algn="ctr">
              <a:lnSpc>
                <a:spcPct val="100000"/>
              </a:lnSpc>
              <a:spcBef>
                <a:spcPts val="0"/>
              </a:spcBef>
              <a:buFont typeface="+mj-lt"/>
              <a:buNone/>
              <a:defRPr sz="2400" spc="0" baseline="0"/>
            </a:lvl1pPr>
            <a:lvl2pPr marL="575100" indent="-342900">
              <a:buFont typeface="+mj-lt"/>
              <a:buAutoNum type="arabicPeriod"/>
              <a:defRPr/>
            </a:lvl2pPr>
            <a:lvl3pPr marL="805500" indent="-342900">
              <a:buFont typeface="+mj-lt"/>
              <a:buAutoNum type="arabicPeriod"/>
              <a:defRPr/>
            </a:lvl3pPr>
            <a:lvl4pPr marL="1035900" indent="-342900">
              <a:buFont typeface="+mj-lt"/>
              <a:buAutoNum type="arabicPeriod"/>
              <a:defRPr/>
            </a:lvl4pPr>
            <a:lvl5pPr marL="1230300" indent="-342900">
              <a:buFont typeface="+mj-lt"/>
              <a:buAutoNum type="arabicPeriod"/>
              <a:defRPr/>
            </a:lvl5pPr>
          </a:lstStyle>
          <a:p>
            <a:pPr lvl="0"/>
            <a:r>
              <a:rPr lang="sv-SE" dirty="0"/>
              <a:t>Skriv text här</a:t>
            </a:r>
          </a:p>
        </p:txBody>
      </p:sp>
      <p:sp>
        <p:nvSpPr>
          <p:cNvPr id="5" name="Platshållare för datum 4"/>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
        <p:nvSpPr>
          <p:cNvPr id="6" name="Platshållare för text 5"/>
          <p:cNvSpPr>
            <a:spLocks noGrp="1"/>
          </p:cNvSpPr>
          <p:nvPr>
            <p:ph type="body" sz="quarter" idx="17" hasCustomPrompt="1"/>
          </p:nvPr>
        </p:nvSpPr>
        <p:spPr>
          <a:xfrm>
            <a:off x="694800" y="5529600"/>
            <a:ext cx="2739600" cy="925200"/>
          </a:xfrm>
          <a:prstGeom prst="rect">
            <a:avLst/>
          </a:prstGeom>
        </p:spPr>
        <p:txBody>
          <a:bodyPr/>
          <a:lstStyle>
            <a:lvl1pPr marL="0" indent="0">
              <a:buNone/>
              <a:defRPr/>
            </a:lvl1pPr>
          </a:lstStyle>
          <a:p>
            <a:pPr lvl="0"/>
            <a:r>
              <a:rPr lang="sv-SE" dirty="0"/>
              <a:t>Plats för EU-logotyp</a:t>
            </a:r>
          </a:p>
        </p:txBody>
      </p:sp>
      <p:sp>
        <p:nvSpPr>
          <p:cNvPr id="4" name="Platshållare för text 3">
            <a:extLst>
              <a:ext uri="{FF2B5EF4-FFF2-40B4-BE49-F238E27FC236}">
                <a16:creationId xmlns:a16="http://schemas.microsoft.com/office/drawing/2014/main" id="{4BD16B4E-76DC-44E2-8BEE-9E700AD562F4}"/>
              </a:ext>
            </a:extLst>
          </p:cNvPr>
          <p:cNvSpPr>
            <a:spLocks noGrp="1"/>
          </p:cNvSpPr>
          <p:nvPr>
            <p:ph type="body" sz="quarter" idx="19" hasCustomPrompt="1"/>
          </p:nvPr>
        </p:nvSpPr>
        <p:spPr>
          <a:xfrm>
            <a:off x="3770149" y="5995793"/>
            <a:ext cx="4683125" cy="209550"/>
          </a:xfrm>
          <a:prstGeom prst="rect">
            <a:avLst/>
          </a:prstGeom>
        </p:spPr>
        <p:txBody>
          <a:bodyPr/>
          <a:lstStyle>
            <a:lvl1pPr marL="0" indent="0" algn="ctr">
              <a:buNone/>
              <a:defRPr sz="1200" spc="0" baseline="0"/>
            </a:lvl1pPr>
          </a:lstStyle>
          <a:p>
            <a:pPr lvl="0"/>
            <a:r>
              <a:rPr lang="sv-SE" dirty="0" err="1"/>
              <a:t>Konfidentialitetsnivå</a:t>
            </a:r>
            <a:r>
              <a:rPr lang="sv-SE" dirty="0"/>
              <a:t> ska klassas, och anges här</a:t>
            </a:r>
          </a:p>
        </p:txBody>
      </p:sp>
    </p:spTree>
    <p:extLst>
      <p:ext uri="{BB962C8B-B14F-4D97-AF65-F5344CB8AC3E}">
        <p14:creationId xmlns:p14="http://schemas.microsoft.com/office/powerpoint/2010/main" val="386358091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rubrik, röd 135-0-0">
    <p:bg>
      <p:bgPr>
        <a:solidFill>
          <a:srgbClr val="870000"/>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2349060"/>
            <a:ext cx="10800000" cy="1080000"/>
          </a:xfrm>
          <a:prstGeom prst="rect">
            <a:avLst/>
          </a:prstGeom>
        </p:spPr>
        <p:txBody>
          <a:bodyPr anchor="ctr"/>
          <a:lstStyle>
            <a:lvl1pPr algn="ctr">
              <a:defRPr sz="4800" baseline="0">
                <a:solidFill>
                  <a:schemeClr val="bg1"/>
                </a:solidFill>
              </a:defRPr>
            </a:lvl1pPr>
          </a:lstStyle>
          <a:p>
            <a:r>
              <a:rPr lang="sv-SE" dirty="0"/>
              <a:t>Klicka - lägg till rubrik</a:t>
            </a:r>
          </a:p>
        </p:txBody>
      </p:sp>
      <p:sp>
        <p:nvSpPr>
          <p:cNvPr id="9"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10"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1"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012245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rubrik, röd 95-0-0">
    <p:bg>
      <p:bgPr>
        <a:solidFill>
          <a:srgbClr val="5F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2357223"/>
            <a:ext cx="10800000" cy="1080000"/>
          </a:xfrm>
          <a:prstGeom prst="rect">
            <a:avLst/>
          </a:prstGeom>
        </p:spPr>
        <p:txBody>
          <a:bodyPr anchor="ctr"/>
          <a:lstStyle>
            <a:lvl1pPr algn="ctr">
              <a:defRPr sz="4800" baseline="0">
                <a:solidFill>
                  <a:schemeClr val="bg1"/>
                </a:solidFill>
              </a:defRPr>
            </a:lvl1pPr>
          </a:lstStyle>
          <a:p>
            <a:r>
              <a:rPr lang="sv-SE" dirty="0"/>
              <a:t>Klicka - lägg till rubrik</a:t>
            </a:r>
            <a:endParaRPr lang="en-US" dirty="0"/>
          </a:p>
        </p:txBody>
      </p:sp>
      <p:sp>
        <p:nvSpPr>
          <p:cNvPr id="8"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9"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0"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0290684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rubrik, röd 55-0-0">
    <p:bg>
      <p:bgPr>
        <a:solidFill>
          <a:srgbClr val="37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2350265"/>
            <a:ext cx="10800000" cy="1080000"/>
          </a:xfrm>
          <a:prstGeom prst="rect">
            <a:avLst/>
          </a:prstGeom>
        </p:spPr>
        <p:txBody>
          <a:bodyPr anchor="ctr"/>
          <a:lstStyle>
            <a:lvl1pPr algn="ctr">
              <a:defRPr sz="4800" baseline="0">
                <a:solidFill>
                  <a:schemeClr val="bg1"/>
                </a:solidFill>
              </a:defRPr>
            </a:lvl1pPr>
          </a:lstStyle>
          <a:p>
            <a:r>
              <a:rPr lang="sv-SE" dirty="0"/>
              <a:t>Klicka - lägg till rubrik</a:t>
            </a:r>
            <a:endParaRPr lang="en-US" dirty="0"/>
          </a:p>
        </p:txBody>
      </p:sp>
      <p:sp>
        <p:nvSpPr>
          <p:cNvPr id="8"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9"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0"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690922244"/>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Rubrik, punk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4800" y="1270800"/>
            <a:ext cx="10800000" cy="900000"/>
          </a:xfrm>
          <a:prstGeom prst="rect">
            <a:avLst/>
          </a:prstGeom>
        </p:spPr>
        <p:txBody>
          <a:bodyPr anchor="ctr"/>
          <a:lstStyle>
            <a:lvl1pPr algn="l">
              <a:defRPr sz="3600" baseline="0"/>
            </a:lvl1pPr>
          </a:lstStyle>
          <a:p>
            <a:r>
              <a:rPr lang="sv-SE" dirty="0"/>
              <a:t>Klicka – lägg till rubrik</a:t>
            </a:r>
          </a:p>
        </p:txBody>
      </p:sp>
      <p:sp>
        <p:nvSpPr>
          <p:cNvPr id="8" name="Platshållare för text 7"/>
          <p:cNvSpPr>
            <a:spLocks noGrp="1"/>
          </p:cNvSpPr>
          <p:nvPr>
            <p:ph type="body" sz="quarter" idx="12" hasCustomPrompt="1"/>
          </p:nvPr>
        </p:nvSpPr>
        <p:spPr>
          <a:xfrm>
            <a:off x="694800" y="2529000"/>
            <a:ext cx="8607600" cy="3060000"/>
          </a:xfrm>
          <a:prstGeom prst="rect">
            <a:avLst/>
          </a:prstGeom>
        </p:spPr>
        <p:txBody>
          <a:bodyPr/>
          <a:lstStyle>
            <a:lvl1pPr marL="360000" indent="-360000" defTabSz="360000">
              <a:lnSpc>
                <a:spcPct val="100000"/>
              </a:lnSpc>
              <a:spcBef>
                <a:spcPts val="1200"/>
              </a:spcBef>
              <a:buFont typeface="Arial" panose="020B0604020202020204" pitchFamily="34" charset="0"/>
              <a:buChar char="•"/>
              <a:defRPr sz="2000" spc="0" baseline="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
        <p:nvSpPr>
          <p:cNvPr id="10"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11"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1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4011162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vä, bild hö">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269000"/>
            <a:ext cx="5040000" cy="900000"/>
          </a:xfrm>
          <a:prstGeom prst="rect">
            <a:avLst/>
          </a:prstGeom>
        </p:spPr>
        <p:txBody>
          <a:bodyPr anchor="ctr"/>
          <a:lstStyle>
            <a:lvl1pPr>
              <a:defRPr sz="3600"/>
            </a:lvl1pPr>
          </a:lstStyle>
          <a:p>
            <a:r>
              <a:rPr lang="sv-SE" dirty="0"/>
              <a:t>Rubrik</a:t>
            </a:r>
          </a:p>
        </p:txBody>
      </p:sp>
      <p:sp>
        <p:nvSpPr>
          <p:cNvPr id="10" name="Platshållare för bild 9"/>
          <p:cNvSpPr>
            <a:spLocks noGrp="1"/>
          </p:cNvSpPr>
          <p:nvPr>
            <p:ph type="pic" sz="quarter" idx="13" hasCustomPrompt="1"/>
          </p:nvPr>
        </p:nvSpPr>
        <p:spPr>
          <a:xfrm>
            <a:off x="6456000" y="1269000"/>
            <a:ext cx="5040000" cy="4320000"/>
          </a:xfrm>
          <a:prstGeom prst="rect">
            <a:avLst/>
          </a:prstGeom>
        </p:spPr>
        <p:txBody>
          <a:bodyPr/>
          <a:lstStyle>
            <a:lvl1pPr marL="0" indent="0" algn="ctr">
              <a:lnSpc>
                <a:spcPct val="100000"/>
              </a:lnSpc>
              <a:spcBef>
                <a:spcPts val="1200"/>
              </a:spcBef>
              <a:buNone/>
              <a:defRPr spc="0" baseline="0"/>
            </a:lvl1pPr>
          </a:lstStyle>
          <a:p>
            <a:r>
              <a:rPr lang="sv-SE" dirty="0"/>
              <a:t>Bild</a:t>
            </a:r>
          </a:p>
        </p:txBody>
      </p:sp>
      <p:sp>
        <p:nvSpPr>
          <p:cNvPr id="5" name="Platshållare för datum 4"/>
          <p:cNvSpPr>
            <a:spLocks noGrp="1"/>
          </p:cNvSpPr>
          <p:nvPr>
            <p:ph type="dt" sz="half" idx="14"/>
          </p:nvPr>
        </p:nvSpPr>
        <p:spPr>
          <a:xfrm>
            <a:off x="10152000" y="201600"/>
            <a:ext cx="1767114" cy="365125"/>
          </a:xfrm>
        </p:spPr>
        <p:txBody>
          <a:bodyPr/>
          <a:lstStyle>
            <a:lvl1pPr>
              <a:defRPr sz="1000"/>
            </a:lvl1pPr>
          </a:lstStyle>
          <a:p>
            <a:endParaRPr lang="sv-SE" dirty="0"/>
          </a:p>
        </p:txBody>
      </p:sp>
      <p:sp>
        <p:nvSpPr>
          <p:cNvPr id="6" name="Platshållare för sidfot 5"/>
          <p:cNvSpPr>
            <a:spLocks noGrp="1"/>
          </p:cNvSpPr>
          <p:nvPr>
            <p:ph type="ftr" sz="quarter" idx="15"/>
          </p:nvPr>
        </p:nvSpPr>
        <p:spPr>
          <a:xfrm>
            <a:off x="696000" y="201600"/>
            <a:ext cx="3570514" cy="365125"/>
          </a:xfrm>
        </p:spPr>
        <p:txBody>
          <a:bodyPr/>
          <a:lstStyle>
            <a:lvl1pPr>
              <a:defRPr sz="1000"/>
            </a:lvl1pPr>
          </a:lstStyle>
          <a:p>
            <a:r>
              <a:rPr lang="sv-SE"/>
              <a:t>Titel</a:t>
            </a:r>
            <a:endParaRPr lang="sv-SE" dirty="0"/>
          </a:p>
        </p:txBody>
      </p:sp>
      <p:sp>
        <p:nvSpPr>
          <p:cNvPr id="9" name="Platshållare för bildnummer 8"/>
          <p:cNvSpPr>
            <a:spLocks noGrp="1"/>
          </p:cNvSpPr>
          <p:nvPr>
            <p:ph type="sldNum" sz="quarter" idx="16"/>
          </p:nvPr>
        </p:nvSpPr>
        <p:spPr>
          <a:xfrm>
            <a:off x="-1" y="201600"/>
            <a:ext cx="784800" cy="365125"/>
          </a:xfrm>
        </p:spPr>
        <p:txBody>
          <a:bodyPr/>
          <a:lstStyle>
            <a:lvl1pPr>
              <a:defRPr sz="1000"/>
            </a:lvl1pPr>
          </a:lstStyle>
          <a:p>
            <a:fld id="{816FEC2C-AD63-44F4-896C-A2025F5FB260}" type="slidenum">
              <a:rPr lang="sv-SE" smtClean="0"/>
              <a:pPr/>
              <a:t>‹#›</a:t>
            </a:fld>
            <a:endParaRPr lang="sv-SE" dirty="0"/>
          </a:p>
        </p:txBody>
      </p:sp>
      <p:sp>
        <p:nvSpPr>
          <p:cNvPr id="11" name="Platshållare för text 7"/>
          <p:cNvSpPr>
            <a:spLocks noGrp="1"/>
          </p:cNvSpPr>
          <p:nvPr>
            <p:ph type="body" sz="quarter" idx="12" hasCustomPrompt="1"/>
          </p:nvPr>
        </p:nvSpPr>
        <p:spPr>
          <a:xfrm>
            <a:off x="694800" y="2170800"/>
            <a:ext cx="5040000" cy="3420000"/>
          </a:xfrm>
          <a:prstGeom prst="rect">
            <a:avLst/>
          </a:prstGeom>
        </p:spPr>
        <p:txBody>
          <a:bodyPr/>
          <a:lstStyle>
            <a:lvl1pPr marL="360000" indent="-360000" defTabSz="360000">
              <a:lnSpc>
                <a:spcPct val="100000"/>
              </a:lnSpc>
              <a:spcBef>
                <a:spcPts val="1200"/>
              </a:spcBef>
              <a:buFont typeface="Arial" panose="020B0604020202020204" pitchFamily="34" charset="0"/>
              <a:buChar char="•"/>
              <a:defRPr sz="2000" spc="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Tree>
    <p:extLst>
      <p:ext uri="{BB962C8B-B14F-4D97-AF65-F5344CB8AC3E}">
        <p14:creationId xmlns:p14="http://schemas.microsoft.com/office/powerpoint/2010/main" val="292063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hö, bild vä">
    <p:spTree>
      <p:nvGrpSpPr>
        <p:cNvPr id="1" name=""/>
        <p:cNvGrpSpPr/>
        <p:nvPr/>
      </p:nvGrpSpPr>
      <p:grpSpPr>
        <a:xfrm>
          <a:off x="0" y="0"/>
          <a:ext cx="0" cy="0"/>
          <a:chOff x="0" y="0"/>
          <a:chExt cx="0" cy="0"/>
        </a:xfrm>
      </p:grpSpPr>
      <p:sp>
        <p:nvSpPr>
          <p:cNvPr id="5" name="Rubrik 1"/>
          <p:cNvSpPr>
            <a:spLocks noGrp="1"/>
          </p:cNvSpPr>
          <p:nvPr>
            <p:ph type="title" hasCustomPrompt="1"/>
          </p:nvPr>
        </p:nvSpPr>
        <p:spPr>
          <a:xfrm>
            <a:off x="6456000" y="1269000"/>
            <a:ext cx="5040000" cy="900000"/>
          </a:xfrm>
          <a:prstGeom prst="rect">
            <a:avLst/>
          </a:prstGeom>
        </p:spPr>
        <p:txBody>
          <a:bodyPr anchor="ctr"/>
          <a:lstStyle>
            <a:lvl1pPr>
              <a:defRPr sz="3600"/>
            </a:lvl1pPr>
          </a:lstStyle>
          <a:p>
            <a:r>
              <a:rPr lang="sv-SE" dirty="0"/>
              <a:t>Rubrik</a:t>
            </a:r>
          </a:p>
        </p:txBody>
      </p:sp>
      <p:sp>
        <p:nvSpPr>
          <p:cNvPr id="7" name="Platshållare för bild 9"/>
          <p:cNvSpPr>
            <a:spLocks noGrp="1"/>
          </p:cNvSpPr>
          <p:nvPr>
            <p:ph type="pic" sz="quarter" idx="13" hasCustomPrompt="1"/>
          </p:nvPr>
        </p:nvSpPr>
        <p:spPr>
          <a:xfrm>
            <a:off x="694800" y="1269000"/>
            <a:ext cx="5040000" cy="4320000"/>
          </a:xfrm>
          <a:prstGeom prst="rect">
            <a:avLst/>
          </a:prstGeom>
        </p:spPr>
        <p:txBody>
          <a:bodyPr/>
          <a:lstStyle>
            <a:lvl1pPr marL="0" indent="0" algn="ctr">
              <a:lnSpc>
                <a:spcPct val="100000"/>
              </a:lnSpc>
              <a:spcBef>
                <a:spcPts val="1200"/>
              </a:spcBef>
              <a:buNone/>
              <a:defRPr spc="0" baseline="0"/>
            </a:lvl1pPr>
          </a:lstStyle>
          <a:p>
            <a:r>
              <a:rPr lang="sv-SE" dirty="0"/>
              <a:t>Bild</a:t>
            </a:r>
          </a:p>
        </p:txBody>
      </p:sp>
      <p:sp>
        <p:nvSpPr>
          <p:cNvPr id="2" name="Platshållare för datum 1"/>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
        <p:nvSpPr>
          <p:cNvPr id="8" name="Platshållare för text 7"/>
          <p:cNvSpPr>
            <a:spLocks noGrp="1"/>
          </p:cNvSpPr>
          <p:nvPr>
            <p:ph type="body" sz="quarter" idx="12" hasCustomPrompt="1"/>
          </p:nvPr>
        </p:nvSpPr>
        <p:spPr>
          <a:xfrm>
            <a:off x="6454800" y="2170800"/>
            <a:ext cx="5040000" cy="3420000"/>
          </a:xfrm>
          <a:prstGeom prst="rect">
            <a:avLst/>
          </a:prstGeom>
        </p:spPr>
        <p:txBody>
          <a:bodyPr/>
          <a:lstStyle>
            <a:lvl1pPr marL="360000" indent="-360000" defTabSz="360000">
              <a:lnSpc>
                <a:spcPct val="100000"/>
              </a:lnSpc>
              <a:spcBef>
                <a:spcPts val="1200"/>
              </a:spcBef>
              <a:buFont typeface="Arial" panose="020B0604020202020204" pitchFamily="34" charset="0"/>
              <a:buChar char="•"/>
              <a:defRPr sz="2000" spc="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Tree>
    <p:extLst>
      <p:ext uri="{BB962C8B-B14F-4D97-AF65-F5344CB8AC3E}">
        <p14:creationId xmlns:p14="http://schemas.microsoft.com/office/powerpoint/2010/main" val="110606607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3.svg"/><Relationship Id="rId4" Type="http://schemas.openxmlformats.org/officeDocument/2006/relationships/slideLayout" Target="../slideLayouts/slideLayout10.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703571"/>
      </p:ext>
    </p:extLst>
  </p:cSld>
  <p:clrMap bg1="lt1" tx1="dk1" bg2="lt2" tx2="dk2" accent1="accent1" accent2="accent2" accent3="accent3" accent4="accent4" accent5="accent5" accent6="accent6" hlink="hlink" folHlink="folHlink"/>
  <p:sldLayoutIdLst>
    <p:sldLayoutId id="2147483651" r:id="rId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 6" descr="Trafikverkets logotyp">
            <a:extLst>
              <a:ext uri="{FF2B5EF4-FFF2-40B4-BE49-F238E27FC236}">
                <a16:creationId xmlns:a16="http://schemas.microsoft.com/office/drawing/2014/main" id="{F6D06EDD-E5A3-40F5-94E9-EF10146AE4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38665" y="0"/>
            <a:ext cx="1514670" cy="756000"/>
          </a:xfrm>
          <a:prstGeom prst="rect">
            <a:avLst/>
          </a:prstGeom>
          <a:blipFill>
            <a:blip r:embed="rId6"/>
            <a:stretch>
              <a:fillRect/>
            </a:stretch>
          </a:blipFill>
          <a:effectLst>
            <a:reflection stA="45000" endPos="1000" dist="50800" dir="5400000" sy="-100000" algn="bl" rotWithShape="0"/>
          </a:effectLst>
        </p:spPr>
      </p:pic>
      <p:sp>
        <p:nvSpPr>
          <p:cNvPr id="6"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8"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9"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492816128"/>
      </p:ext>
    </p:extLst>
  </p:cSld>
  <p:clrMap bg1="lt1" tx1="dk1" bg2="lt2" tx2="dk2" accent1="accent1" accent2="accent2" accent3="accent3" accent4="accent4" accent5="accent5" accent6="accent6" hlink="hlink" folHlink="folHlink"/>
  <p:sldLayoutIdLst>
    <p:sldLayoutId id="2147483674" r:id="rId1"/>
    <p:sldLayoutId id="2147483683" r:id="rId2"/>
  </p:sldLayoutIdLst>
  <p:hf hdr="0" ftr="0"/>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spc="120" baseline="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2pPr>
      <a:lvl3pPr marL="6912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3pPr>
      <a:lvl4pPr marL="9216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7" orient="horz" pos="2160" userDrawn="1">
          <p15:clr>
            <a:srgbClr val="F26B43"/>
          </p15:clr>
        </p15:guide>
        <p15:guide id="8" pos="438" userDrawn="1">
          <p15:clr>
            <a:srgbClr val="F26B43"/>
          </p15:clr>
        </p15:guide>
        <p15:guide id="9" pos="7242" userDrawn="1">
          <p15:clr>
            <a:srgbClr val="F26B43"/>
          </p15:clr>
        </p15:guide>
        <p15:guide id="10" orient="horz" pos="3884" userDrawn="1">
          <p15:clr>
            <a:srgbClr val="F26B43"/>
          </p15:clr>
        </p15:guide>
        <p15:guide id="11" orient="horz" pos="79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 6" descr="Trafikverkets logotyp">
            <a:extLst>
              <a:ext uri="{FF2B5EF4-FFF2-40B4-BE49-F238E27FC236}">
                <a16:creationId xmlns:a16="http://schemas.microsoft.com/office/drawing/2014/main" id="{F6D06EDD-E5A3-40F5-94E9-EF10146AE40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38665" y="0"/>
            <a:ext cx="1514670" cy="756000"/>
          </a:xfrm>
          <a:prstGeom prst="rect">
            <a:avLst/>
          </a:prstGeom>
          <a:blipFill>
            <a:blip r:embed="rId7"/>
            <a:stretch>
              <a:fillRect/>
            </a:stretch>
          </a:blipFill>
          <a:effectLst>
            <a:reflection stA="45000" endPos="1000" dist="50800" dir="5400000" sy="-100000" algn="bl" rotWithShape="0"/>
          </a:effectLst>
        </p:spPr>
      </p:pic>
      <p:sp>
        <p:nvSpPr>
          <p:cNvPr id="6"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8"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9"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863979302"/>
      </p:ext>
    </p:extLst>
  </p:cSld>
  <p:clrMap bg1="lt1" tx1="dk1" bg2="lt2" tx2="dk2" accent1="accent1" accent2="accent2" accent3="accent3" accent4="accent4" accent5="accent5" accent6="accent6" hlink="hlink" folHlink="folHlink"/>
  <p:sldLayoutIdLst>
    <p:sldLayoutId id="2147483680" r:id="rId1"/>
    <p:sldLayoutId id="2147483677" r:id="rId2"/>
    <p:sldLayoutId id="2147483650" r:id="rId3"/>
  </p:sldLayoutIdLst>
  <p:hf hdr="0" ftr="0"/>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spc="120" baseline="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2pPr>
      <a:lvl3pPr marL="6912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3pPr>
      <a:lvl4pPr marL="9216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7" orient="horz" pos="2160" userDrawn="1">
          <p15:clr>
            <a:srgbClr val="F26B43"/>
          </p15:clr>
        </p15:guide>
        <p15:guide id="8" pos="438" userDrawn="1">
          <p15:clr>
            <a:srgbClr val="F26B43"/>
          </p15:clr>
        </p15:guide>
        <p15:guide id="9" pos="7242" userDrawn="1">
          <p15:clr>
            <a:srgbClr val="F26B43"/>
          </p15:clr>
        </p15:guide>
        <p15:guide id="10" orient="horz" pos="3884" userDrawn="1">
          <p15:clr>
            <a:srgbClr val="F26B43"/>
          </p15:clr>
        </p15:guide>
        <p15:guide id="11" orient="horz" pos="79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 6" descr="Trafikverkets logotyp">
            <a:extLst>
              <a:ext uri="{FF2B5EF4-FFF2-40B4-BE49-F238E27FC236}">
                <a16:creationId xmlns:a16="http://schemas.microsoft.com/office/drawing/2014/main" id="{F6D06EDD-E5A3-40F5-94E9-EF10146AE402}"/>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338665" y="0"/>
            <a:ext cx="1514670" cy="756000"/>
          </a:xfrm>
          <a:prstGeom prst="rect">
            <a:avLst/>
          </a:prstGeom>
          <a:effectLst>
            <a:reflection stA="45000" endPos="1000" dist="50800" dir="5400000" sy="-100000" algn="bl" rotWithShape="0"/>
          </a:effectLst>
        </p:spPr>
      </p:pic>
      <p:sp>
        <p:nvSpPr>
          <p:cNvPr id="3"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5"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707428571"/>
      </p:ext>
    </p:extLst>
  </p:cSld>
  <p:clrMap bg1="lt1" tx1="dk1" bg2="lt2" tx2="dk2" accent1="accent1" accent2="accent2" accent3="accent3" accent4="accent4" accent5="accent5" accent6="accent6" hlink="hlink" folHlink="folHlink"/>
  <p:sldLayoutIdLst>
    <p:sldLayoutId id="2147483672" r:id="rId1"/>
    <p:sldLayoutId id="2147483666" r:id="rId2"/>
    <p:sldLayoutId id="2147483667" r:id="rId3"/>
    <p:sldLayoutId id="2147483668" r:id="rId4"/>
    <p:sldLayoutId id="2147483669" r:id="rId5"/>
    <p:sldLayoutId id="2147483665" r:id="rId6"/>
    <p:sldLayoutId id="2147483689" r:id="rId7"/>
  </p:sldLayoutIdLst>
  <p:hf hdr="0" ftr="0"/>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spc="120" baseline="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2pPr>
      <a:lvl3pPr marL="6912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3pPr>
      <a:lvl4pPr marL="9216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26B43"/>
          </p15:clr>
        </p15:guide>
        <p15:guide id="14" pos="3840" userDrawn="1">
          <p15:clr>
            <a:srgbClr val="F26B43"/>
          </p15:clr>
        </p15:guide>
        <p15:guide id="15" pos="438" userDrawn="1">
          <p15:clr>
            <a:srgbClr val="F26B43"/>
          </p15:clr>
        </p15:guide>
        <p15:guide id="16" pos="7242" userDrawn="1">
          <p15:clr>
            <a:srgbClr val="F26B43"/>
          </p15:clr>
        </p15:guide>
        <p15:guide id="17" orient="horz" pos="3884" userDrawn="1">
          <p15:clr>
            <a:srgbClr val="F26B43"/>
          </p15:clr>
        </p15:guide>
        <p15:guide id="18" orient="horz" pos="799"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 6" descr="Trafikverkets logotyp">
            <a:extLst>
              <a:ext uri="{FF2B5EF4-FFF2-40B4-BE49-F238E27FC236}">
                <a16:creationId xmlns:a16="http://schemas.microsoft.com/office/drawing/2014/main" id="{F6D06EDD-E5A3-40F5-94E9-EF10146AE4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38665" y="0"/>
            <a:ext cx="1514670" cy="756000"/>
          </a:xfrm>
          <a:prstGeom prst="rect">
            <a:avLst/>
          </a:prstGeom>
          <a:blipFill>
            <a:blip r:embed="rId6"/>
            <a:stretch>
              <a:fillRect/>
            </a:stretch>
          </a:blipFill>
          <a:effectLst>
            <a:reflection stA="45000" endPos="1000" dist="50800" dir="5400000" sy="-100000" algn="bl" rotWithShape="0"/>
          </a:effectLst>
        </p:spPr>
      </p:pic>
      <p:sp>
        <p:nvSpPr>
          <p:cNvPr id="6"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8"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9"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7786994"/>
      </p:ext>
    </p:extLst>
  </p:cSld>
  <p:clrMap bg1="lt1" tx1="dk1" bg2="lt2" tx2="dk2" accent1="accent1" accent2="accent2" accent3="accent3" accent4="accent4" accent5="accent5" accent6="accent6" hlink="hlink" folHlink="folHlink"/>
  <p:sldLayoutIdLst>
    <p:sldLayoutId id="2147483688" r:id="rId1"/>
    <p:sldLayoutId id="2147483679" r:id="rId2"/>
  </p:sldLayoutIdLst>
  <p:hf hdr="0" ftr="0"/>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spc="120" baseline="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2pPr>
      <a:lvl3pPr marL="6912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3pPr>
      <a:lvl4pPr marL="9216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7" orient="horz" pos="2160" userDrawn="1">
          <p15:clr>
            <a:srgbClr val="F26B43"/>
          </p15:clr>
        </p15:guide>
        <p15:guide id="8" pos="438" userDrawn="1">
          <p15:clr>
            <a:srgbClr val="F26B43"/>
          </p15:clr>
        </p15:guide>
        <p15:guide id="9" pos="7242" userDrawn="1">
          <p15:clr>
            <a:srgbClr val="F26B43"/>
          </p15:clr>
        </p15:guide>
        <p15:guide id="10" orient="horz" pos="3884" userDrawn="1">
          <p15:clr>
            <a:srgbClr val="F26B43"/>
          </p15:clr>
        </p15:guide>
        <p15:guide id="11"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A23F9E0-F3F7-449B-B069-A45DBF7F2107}"/>
              </a:ext>
            </a:extLst>
          </p:cNvPr>
          <p:cNvSpPr>
            <a:spLocks noGrp="1"/>
          </p:cNvSpPr>
          <p:nvPr>
            <p:ph type="title"/>
          </p:nvPr>
        </p:nvSpPr>
        <p:spPr>
          <a:xfrm>
            <a:off x="817298" y="1546626"/>
            <a:ext cx="10800000" cy="3361276"/>
          </a:xfrm>
        </p:spPr>
        <p:txBody>
          <a:bodyPr/>
          <a:lstStyle/>
          <a:p>
            <a:r>
              <a:rPr lang="sv-SE" b="0" dirty="0"/>
              <a:t>FOI Vägunderhåll</a:t>
            </a:r>
            <a:br>
              <a:rPr lang="sv-SE" b="0" dirty="0"/>
            </a:br>
            <a:br>
              <a:rPr lang="sv-SE" b="0" dirty="0"/>
            </a:br>
            <a:br>
              <a:rPr lang="sv-SE" b="0" dirty="0"/>
            </a:br>
            <a:endParaRPr lang="sv-SE" b="0" dirty="0"/>
          </a:p>
        </p:txBody>
      </p:sp>
    </p:spTree>
    <p:extLst>
      <p:ext uri="{BB962C8B-B14F-4D97-AF65-F5344CB8AC3E}">
        <p14:creationId xmlns:p14="http://schemas.microsoft.com/office/powerpoint/2010/main" val="458288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549037" y="798358"/>
            <a:ext cx="10650214" cy="1060181"/>
          </a:xfrm>
          <a:ln w="12700">
            <a:noFill/>
          </a:ln>
        </p:spPr>
        <p:txBody>
          <a:bodyPr/>
          <a:lstStyle/>
          <a:p>
            <a:r>
              <a:rPr lang="sv-SE" b="0" dirty="0"/>
              <a:t>Exempel pågående FoI-projekt väganläggning</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10</a:t>
            </a:fld>
            <a:endParaRPr lang="sv-SE" dirty="0"/>
          </a:p>
        </p:txBody>
      </p:sp>
      <p:pic>
        <p:nvPicPr>
          <p:cNvPr id="3" name="Bildobjekt 2">
            <a:extLst>
              <a:ext uri="{FF2B5EF4-FFF2-40B4-BE49-F238E27FC236}">
                <a16:creationId xmlns:a16="http://schemas.microsoft.com/office/drawing/2014/main" id="{6319B46A-F0A7-430D-BBA8-70B28CD19958}"/>
              </a:ext>
            </a:extLst>
          </p:cNvPr>
          <p:cNvPicPr>
            <a:picLocks noChangeAspect="1"/>
          </p:cNvPicPr>
          <p:nvPr/>
        </p:nvPicPr>
        <p:blipFill>
          <a:blip r:embed="rId2"/>
          <a:stretch>
            <a:fillRect/>
          </a:stretch>
        </p:blipFill>
        <p:spPr>
          <a:xfrm>
            <a:off x="10495557" y="4330811"/>
            <a:ext cx="1080000" cy="1443675"/>
          </a:xfrm>
          <a:prstGeom prst="rect">
            <a:avLst/>
          </a:prstGeom>
        </p:spPr>
      </p:pic>
      <p:pic>
        <p:nvPicPr>
          <p:cNvPr id="11" name="Bildobjekt 10">
            <a:extLst>
              <a:ext uri="{FF2B5EF4-FFF2-40B4-BE49-F238E27FC236}">
                <a16:creationId xmlns:a16="http://schemas.microsoft.com/office/drawing/2014/main" id="{68EF444B-0B76-4C03-A75F-52230EDC6465}"/>
              </a:ext>
            </a:extLst>
          </p:cNvPr>
          <p:cNvPicPr>
            <a:picLocks noChangeAspect="1"/>
          </p:cNvPicPr>
          <p:nvPr/>
        </p:nvPicPr>
        <p:blipFill>
          <a:blip r:embed="rId3"/>
          <a:stretch>
            <a:fillRect/>
          </a:stretch>
        </p:blipFill>
        <p:spPr>
          <a:xfrm>
            <a:off x="10318977" y="2527189"/>
            <a:ext cx="1760548" cy="1080000"/>
          </a:xfrm>
          <a:prstGeom prst="rect">
            <a:avLst/>
          </a:prstGeom>
        </p:spPr>
      </p:pic>
      <p:pic>
        <p:nvPicPr>
          <p:cNvPr id="13" name="Bildobjekt 12">
            <a:extLst>
              <a:ext uri="{FF2B5EF4-FFF2-40B4-BE49-F238E27FC236}">
                <a16:creationId xmlns:a16="http://schemas.microsoft.com/office/drawing/2014/main" id="{0932B395-8D35-46E6-AE88-4515D61DA527}"/>
              </a:ext>
            </a:extLst>
          </p:cNvPr>
          <p:cNvPicPr>
            <a:picLocks noChangeAspect="1"/>
          </p:cNvPicPr>
          <p:nvPr/>
        </p:nvPicPr>
        <p:blipFill>
          <a:blip r:embed="rId4"/>
          <a:stretch>
            <a:fillRect/>
          </a:stretch>
        </p:blipFill>
        <p:spPr>
          <a:xfrm>
            <a:off x="8862127" y="2142703"/>
            <a:ext cx="1080000" cy="1623649"/>
          </a:xfrm>
          <a:prstGeom prst="rect">
            <a:avLst/>
          </a:prstGeom>
        </p:spPr>
      </p:pic>
      <p:pic>
        <p:nvPicPr>
          <p:cNvPr id="15" name="Bildobjekt 14">
            <a:extLst>
              <a:ext uri="{FF2B5EF4-FFF2-40B4-BE49-F238E27FC236}">
                <a16:creationId xmlns:a16="http://schemas.microsoft.com/office/drawing/2014/main" id="{9CF94485-7085-4F71-892C-07A5A0780D47}"/>
              </a:ext>
            </a:extLst>
          </p:cNvPr>
          <p:cNvPicPr>
            <a:picLocks noChangeAspect="1"/>
          </p:cNvPicPr>
          <p:nvPr/>
        </p:nvPicPr>
        <p:blipFill>
          <a:blip r:embed="rId5"/>
          <a:stretch>
            <a:fillRect/>
          </a:stretch>
        </p:blipFill>
        <p:spPr>
          <a:xfrm>
            <a:off x="8000653" y="4125552"/>
            <a:ext cx="2151347" cy="1403999"/>
          </a:xfrm>
          <a:prstGeom prst="rect">
            <a:avLst/>
          </a:prstGeom>
        </p:spPr>
      </p:pic>
      <p:sp>
        <p:nvSpPr>
          <p:cNvPr id="14" name="Platshållare för text 8">
            <a:extLst>
              <a:ext uri="{FF2B5EF4-FFF2-40B4-BE49-F238E27FC236}">
                <a16:creationId xmlns:a16="http://schemas.microsoft.com/office/drawing/2014/main" id="{02A162AA-36AE-427F-BC91-AD04A248336E}"/>
              </a:ext>
            </a:extLst>
          </p:cNvPr>
          <p:cNvSpPr>
            <a:spLocks noGrp="1"/>
          </p:cNvSpPr>
          <p:nvPr>
            <p:ph type="body" sz="quarter" idx="12"/>
          </p:nvPr>
        </p:nvSpPr>
        <p:spPr>
          <a:xfrm>
            <a:off x="695326" y="2528888"/>
            <a:ext cx="7054880" cy="3060700"/>
          </a:xfrm>
          <a:ln w="12700">
            <a:solidFill>
              <a:schemeClr val="tx1"/>
            </a:solidFill>
          </a:ln>
        </p:spPr>
        <p:txBody>
          <a:bodyPr/>
          <a:lstStyle/>
          <a:p>
            <a:pPr marL="0" indent="0">
              <a:buNone/>
            </a:pPr>
            <a:r>
              <a:rPr lang="sv-SE" sz="1600" dirty="0"/>
              <a:t>Projekt väganläggning:</a:t>
            </a:r>
          </a:p>
          <a:p>
            <a:r>
              <a:rPr lang="sv-SE" sz="1200" b="1" dirty="0"/>
              <a:t>Maskininlärning och AI</a:t>
            </a:r>
          </a:p>
          <a:p>
            <a:pPr lvl="1"/>
            <a:r>
              <a:rPr lang="sv-SE" sz="1100" dirty="0"/>
              <a:t>Utforska hur data kan användas som beslutsunderlag för val och tidpunkt av underhållsåtgärd.</a:t>
            </a:r>
          </a:p>
          <a:p>
            <a:r>
              <a:rPr lang="sv-SE" sz="1200" b="1" dirty="0"/>
              <a:t>Klimatsmarta och hållbara vägbeläggningar</a:t>
            </a:r>
          </a:p>
          <a:p>
            <a:pPr lvl="1"/>
            <a:r>
              <a:rPr lang="sv-SE" sz="1100" dirty="0"/>
              <a:t>Förbättra vägunderhåll genom att uppskatta vägbeläggningars tillstånd genom inhämtning av data och maskininlärning.</a:t>
            </a:r>
          </a:p>
          <a:p>
            <a:r>
              <a:rPr lang="sv-SE" sz="1200" b="1" dirty="0"/>
              <a:t>Uppkopplade mätningar av </a:t>
            </a:r>
            <a:r>
              <a:rPr lang="sv-SE" sz="1200" b="1" dirty="0" err="1"/>
              <a:t>vägytor</a:t>
            </a:r>
            <a:endParaRPr lang="sv-SE" sz="1200" b="1" dirty="0"/>
          </a:p>
          <a:p>
            <a:pPr lvl="1"/>
            <a:r>
              <a:rPr lang="sv-SE" sz="1100" dirty="0"/>
              <a:t>Genom att använda data om vägenstillstånd som samlas in via uppkopplade fordon kommer Trafikverket att kunna fånga snabba tillståndsförändringar på vägnätet. </a:t>
            </a:r>
          </a:p>
          <a:p>
            <a:r>
              <a:rPr lang="sv-SE" sz="1200" b="1" dirty="0"/>
              <a:t>Digital vinterväghållningsuppföljning</a:t>
            </a:r>
          </a:p>
          <a:p>
            <a:pPr lvl="1"/>
            <a:r>
              <a:rPr lang="sv-SE" sz="1100" dirty="0"/>
              <a:t>Digitalisera uppföljningen av vinterväghållningen genom att kombinera data från Trafikverkets olika system, såsom friktionsdata från fordon, väderdata och åtgärdsdata från plogbilar.</a:t>
            </a:r>
          </a:p>
        </p:txBody>
      </p:sp>
    </p:spTree>
    <p:extLst>
      <p:ext uri="{BB962C8B-B14F-4D97-AF65-F5344CB8AC3E}">
        <p14:creationId xmlns:p14="http://schemas.microsoft.com/office/powerpoint/2010/main" val="3005476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1097861"/>
            <a:ext cx="10171468" cy="1141485"/>
          </a:xfrm>
          <a:ln w="12700">
            <a:noFill/>
          </a:ln>
        </p:spPr>
        <p:txBody>
          <a:bodyPr/>
          <a:lstStyle/>
          <a:p>
            <a:r>
              <a:rPr lang="sv-SE" b="0" dirty="0"/>
              <a:t>Pågående FoI-projekt väg- och broräcken</a:t>
            </a:r>
          </a:p>
        </p:txBody>
      </p:sp>
      <p:sp>
        <p:nvSpPr>
          <p:cNvPr id="9" name="Platshållare för text 8">
            <a:extLst>
              <a:ext uri="{FF2B5EF4-FFF2-40B4-BE49-F238E27FC236}">
                <a16:creationId xmlns:a16="http://schemas.microsoft.com/office/drawing/2014/main" id="{B10A457A-EAF8-4165-9FD9-D79658F90D55}"/>
              </a:ext>
            </a:extLst>
          </p:cNvPr>
          <p:cNvSpPr>
            <a:spLocks noGrp="1"/>
          </p:cNvSpPr>
          <p:nvPr>
            <p:ph type="body" sz="quarter" idx="12"/>
          </p:nvPr>
        </p:nvSpPr>
        <p:spPr>
          <a:xfrm>
            <a:off x="694800" y="2528999"/>
            <a:ext cx="6062514" cy="4241077"/>
          </a:xfrm>
          <a:ln w="12700">
            <a:solidFill>
              <a:schemeClr val="tx1"/>
            </a:solidFill>
          </a:ln>
        </p:spPr>
        <p:txBody>
          <a:bodyPr/>
          <a:lstStyle/>
          <a:p>
            <a:pPr marL="0" indent="0">
              <a:buNone/>
            </a:pPr>
            <a:r>
              <a:rPr lang="sv-SE" sz="1600" dirty="0"/>
              <a:t>Pågående projekt vägräcken:</a:t>
            </a:r>
          </a:p>
          <a:p>
            <a:r>
              <a:rPr lang="sv-SE" sz="1200" b="1" dirty="0"/>
              <a:t>Nya sätt att prova/klassa räckens förmåga att minska skadeföljden för motorcyklister – en förstudie (2024-2025)</a:t>
            </a:r>
          </a:p>
          <a:p>
            <a:pPr lvl="1"/>
            <a:r>
              <a:rPr lang="sv-SE" sz="1100" dirty="0"/>
              <a:t>Litteraturstudie som undersöker säkerhetshöjande åtgärder för motorcyklister för att undvika skador till följd av direkt påkörning av vägräcken eller vid glidning in i räckesstolpar.</a:t>
            </a:r>
            <a:endParaRPr lang="sv-SE" sz="1100" b="1" dirty="0"/>
          </a:p>
          <a:p>
            <a:r>
              <a:rPr lang="sv-SE" sz="1200" b="1" dirty="0"/>
              <a:t>ROCKY (räcken, olyckor och ytterligare skyddsutrustning) II (2023-2025)</a:t>
            </a:r>
          </a:p>
          <a:p>
            <a:pPr lvl="1"/>
            <a:r>
              <a:rPr lang="sv-SE" sz="1100" dirty="0"/>
              <a:t>Ny kunskap om förhållandet mellan olika räckestyper beroende på vägtyp, hastighetsbegränsning och trafikflöde vad gäller olycksutfall och skadeutfall.</a:t>
            </a:r>
            <a:endParaRPr lang="sv-SE" sz="1100" b="1" dirty="0"/>
          </a:p>
          <a:p>
            <a:r>
              <a:rPr lang="sv-SE" sz="1200" b="1" dirty="0"/>
              <a:t>DEFZONE (definition av säkerhetszon) II (2023-2025)</a:t>
            </a:r>
          </a:p>
          <a:p>
            <a:pPr lvl="1"/>
            <a:r>
              <a:rPr lang="sv-SE" sz="1100" dirty="0"/>
              <a:t>Projektet ska beskriva konsekvenser av olika utformningar av säkerhetszon beroende på vägtyp, hastighetsgräns och trafikflöde samt skapa ett underlag för utformningsråd, föreskrifter och effektsamband.</a:t>
            </a:r>
          </a:p>
          <a:p>
            <a:r>
              <a:rPr lang="sv-SE" sz="1200" b="1" dirty="0"/>
              <a:t>Säkrare kurvtagning för motorcyklister (2025-2027)</a:t>
            </a:r>
          </a:p>
          <a:p>
            <a:pPr lvl="1"/>
            <a:r>
              <a:rPr lang="sv-SE" sz="1100" dirty="0"/>
              <a:t>Projektets syfte är att öka kunskapen om kurvolyckor samt testa möjliga åtgärder för att stödja motorcyklisten i sitt </a:t>
            </a:r>
            <a:r>
              <a:rPr lang="sv-SE" sz="1100" dirty="0" err="1"/>
              <a:t>spårval</a:t>
            </a:r>
            <a:r>
              <a:rPr lang="sv-SE" sz="1100" dirty="0"/>
              <a:t> och sin hastighetsanpassning genom kurvan. Projektets övergripande mål är att på sikt öka motorcyklisters säkerhet i </a:t>
            </a:r>
            <a:r>
              <a:rPr lang="sv-SE" sz="1100"/>
              <a:t>trafiken..</a:t>
            </a:r>
            <a:endParaRPr lang="sv-SE" sz="1100" dirty="0"/>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11</a:t>
            </a:fld>
            <a:endParaRPr lang="sv-SE" dirty="0"/>
          </a:p>
        </p:txBody>
      </p:sp>
      <p:pic>
        <p:nvPicPr>
          <p:cNvPr id="1026" name="Picture 2" descr="RSSE RoadSide Safety Engineering AB">
            <a:extLst>
              <a:ext uri="{FF2B5EF4-FFF2-40B4-BE49-F238E27FC236}">
                <a16:creationId xmlns:a16="http://schemas.microsoft.com/office/drawing/2014/main" id="{433EA6E1-D2AF-4768-AF8E-7CDCA8B46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9640" y="2587668"/>
            <a:ext cx="1620000" cy="1075969"/>
          </a:xfrm>
          <a:prstGeom prst="rect">
            <a:avLst/>
          </a:prstGeom>
          <a:noFill/>
          <a:extLst>
            <a:ext uri="{909E8E84-426E-40DD-AFC4-6F175D3DCCD1}">
              <a14:hiddenFill xmlns:a14="http://schemas.microsoft.com/office/drawing/2010/main">
                <a:solidFill>
                  <a:srgbClr val="FFFFFF"/>
                </a:solidFill>
              </a14:hiddenFill>
            </a:ext>
          </a:extLst>
        </p:spPr>
      </p:pic>
      <p:pic>
        <p:nvPicPr>
          <p:cNvPr id="3" name="Bildobjekt 2">
            <a:extLst>
              <a:ext uri="{FF2B5EF4-FFF2-40B4-BE49-F238E27FC236}">
                <a16:creationId xmlns:a16="http://schemas.microsoft.com/office/drawing/2014/main" id="{A1E05E70-29E3-4F39-A849-A63E7E59A567}"/>
              </a:ext>
            </a:extLst>
          </p:cNvPr>
          <p:cNvPicPr>
            <a:picLocks noChangeAspect="1"/>
          </p:cNvPicPr>
          <p:nvPr/>
        </p:nvPicPr>
        <p:blipFill>
          <a:blip r:embed="rId3"/>
          <a:stretch>
            <a:fillRect/>
          </a:stretch>
        </p:blipFill>
        <p:spPr>
          <a:xfrm>
            <a:off x="6999910" y="2633078"/>
            <a:ext cx="1621012" cy="1080000"/>
          </a:xfrm>
          <a:prstGeom prst="rect">
            <a:avLst/>
          </a:prstGeom>
        </p:spPr>
      </p:pic>
      <p:pic>
        <p:nvPicPr>
          <p:cNvPr id="7" name="Bildobjekt 6">
            <a:extLst>
              <a:ext uri="{FF2B5EF4-FFF2-40B4-BE49-F238E27FC236}">
                <a16:creationId xmlns:a16="http://schemas.microsoft.com/office/drawing/2014/main" id="{69093DB6-2320-48DD-AACF-60573EA576FB}"/>
              </a:ext>
            </a:extLst>
          </p:cNvPr>
          <p:cNvPicPr>
            <a:picLocks noChangeAspect="1"/>
          </p:cNvPicPr>
          <p:nvPr/>
        </p:nvPicPr>
        <p:blipFill rotWithShape="1">
          <a:blip r:embed="rId4"/>
          <a:srcRect r="15194"/>
          <a:stretch/>
        </p:blipFill>
        <p:spPr>
          <a:xfrm>
            <a:off x="9039640" y="5030897"/>
            <a:ext cx="1620000" cy="1080000"/>
          </a:xfrm>
          <a:prstGeom prst="rect">
            <a:avLst/>
          </a:prstGeom>
        </p:spPr>
      </p:pic>
      <p:pic>
        <p:nvPicPr>
          <p:cNvPr id="11" name="Bildobjekt 10">
            <a:extLst>
              <a:ext uri="{FF2B5EF4-FFF2-40B4-BE49-F238E27FC236}">
                <a16:creationId xmlns:a16="http://schemas.microsoft.com/office/drawing/2014/main" id="{C380FA0B-11A1-411A-8B9F-346B69A634F0}"/>
              </a:ext>
            </a:extLst>
          </p:cNvPr>
          <p:cNvPicPr>
            <a:picLocks noChangeAspect="1"/>
          </p:cNvPicPr>
          <p:nvPr/>
        </p:nvPicPr>
        <p:blipFill>
          <a:blip r:embed="rId5"/>
          <a:stretch>
            <a:fillRect/>
          </a:stretch>
        </p:blipFill>
        <p:spPr>
          <a:xfrm>
            <a:off x="7000922" y="5007213"/>
            <a:ext cx="1620000" cy="1127369"/>
          </a:xfrm>
          <a:prstGeom prst="rect">
            <a:avLst/>
          </a:prstGeom>
        </p:spPr>
      </p:pic>
      <p:pic>
        <p:nvPicPr>
          <p:cNvPr id="13" name="Bildobjekt 12">
            <a:extLst>
              <a:ext uri="{FF2B5EF4-FFF2-40B4-BE49-F238E27FC236}">
                <a16:creationId xmlns:a16="http://schemas.microsoft.com/office/drawing/2014/main" id="{6A1358C9-57E1-4EE9-8F05-7703ADC7B351}"/>
              </a:ext>
            </a:extLst>
          </p:cNvPr>
          <p:cNvPicPr>
            <a:picLocks noChangeAspect="1"/>
          </p:cNvPicPr>
          <p:nvPr/>
        </p:nvPicPr>
        <p:blipFill>
          <a:blip r:embed="rId6"/>
          <a:stretch>
            <a:fillRect/>
          </a:stretch>
        </p:blipFill>
        <p:spPr>
          <a:xfrm>
            <a:off x="7001650" y="3817494"/>
            <a:ext cx="1619272" cy="1028594"/>
          </a:xfrm>
          <a:prstGeom prst="rect">
            <a:avLst/>
          </a:prstGeom>
        </p:spPr>
      </p:pic>
      <p:pic>
        <p:nvPicPr>
          <p:cNvPr id="15" name="Bildobjekt 14">
            <a:extLst>
              <a:ext uri="{FF2B5EF4-FFF2-40B4-BE49-F238E27FC236}">
                <a16:creationId xmlns:a16="http://schemas.microsoft.com/office/drawing/2014/main" id="{284F8F13-5724-444D-91AA-C858A2014416}"/>
              </a:ext>
            </a:extLst>
          </p:cNvPr>
          <p:cNvPicPr>
            <a:picLocks noChangeAspect="1"/>
          </p:cNvPicPr>
          <p:nvPr/>
        </p:nvPicPr>
        <p:blipFill>
          <a:blip r:embed="rId7"/>
          <a:stretch>
            <a:fillRect/>
          </a:stretch>
        </p:blipFill>
        <p:spPr>
          <a:xfrm>
            <a:off x="9039640" y="3791889"/>
            <a:ext cx="1619273" cy="1016657"/>
          </a:xfrm>
          <a:prstGeom prst="rect">
            <a:avLst/>
          </a:prstGeom>
        </p:spPr>
      </p:pic>
    </p:spTree>
    <p:extLst>
      <p:ext uri="{BB962C8B-B14F-4D97-AF65-F5344CB8AC3E}">
        <p14:creationId xmlns:p14="http://schemas.microsoft.com/office/powerpoint/2010/main" val="2777323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1270800"/>
            <a:ext cx="9457200" cy="900000"/>
          </a:xfrm>
          <a:ln w="12700">
            <a:noFill/>
          </a:ln>
        </p:spPr>
        <p:txBody>
          <a:bodyPr/>
          <a:lstStyle/>
          <a:p>
            <a:r>
              <a:rPr lang="sv-SE" b="0" dirty="0"/>
              <a:t>FoI vägsäkerhet – väg- och broräcken</a:t>
            </a:r>
          </a:p>
        </p:txBody>
      </p:sp>
      <p:sp>
        <p:nvSpPr>
          <p:cNvPr id="9" name="Platshållare för text 8">
            <a:extLst>
              <a:ext uri="{FF2B5EF4-FFF2-40B4-BE49-F238E27FC236}">
                <a16:creationId xmlns:a16="http://schemas.microsoft.com/office/drawing/2014/main" id="{B10A457A-EAF8-4165-9FD9-D79658F90D55}"/>
              </a:ext>
            </a:extLst>
          </p:cNvPr>
          <p:cNvSpPr>
            <a:spLocks noGrp="1"/>
          </p:cNvSpPr>
          <p:nvPr>
            <p:ph type="body" sz="quarter" idx="12"/>
          </p:nvPr>
        </p:nvSpPr>
        <p:spPr>
          <a:xfrm>
            <a:off x="694800" y="2528999"/>
            <a:ext cx="9457200" cy="3853139"/>
          </a:xfrm>
          <a:ln w="12700">
            <a:solidFill>
              <a:schemeClr val="tx1"/>
            </a:solidFill>
          </a:ln>
        </p:spPr>
        <p:txBody>
          <a:bodyPr/>
          <a:lstStyle/>
          <a:p>
            <a:pPr marL="0" lvl="0" indent="0">
              <a:buNone/>
            </a:pPr>
            <a:r>
              <a:rPr lang="sv-SE" sz="1800" u="sng" dirty="0">
                <a:effectLst/>
                <a:ea typeface="Times New Roman" panose="02020603050405020304" pitchFamily="18" charset="0"/>
                <a:cs typeface="Calibri" panose="020F0502020204030204" pitchFamily="34" charset="0"/>
              </a:rPr>
              <a:t>Pågående FoI och studier via Skyltfonden</a:t>
            </a:r>
          </a:p>
          <a:p>
            <a:pPr marL="342900" lvl="0" indent="-342900">
              <a:buFont typeface="Symbol" panose="05050102010706020507" pitchFamily="18" charset="2"/>
              <a:buChar char=""/>
            </a:pPr>
            <a:r>
              <a:rPr lang="sv-SE" sz="1800" dirty="0">
                <a:effectLst/>
                <a:ea typeface="Times New Roman" panose="02020603050405020304" pitchFamily="18" charset="0"/>
                <a:cs typeface="Calibri" panose="020F0502020204030204" pitchFamily="34" charset="0"/>
              </a:rPr>
              <a:t>Studie ang i Sverige vanligt förekommande räcken, Strandroth </a:t>
            </a:r>
            <a:r>
              <a:rPr lang="sv-SE" sz="1800" dirty="0" err="1">
                <a:effectLst/>
                <a:ea typeface="Times New Roman" panose="02020603050405020304" pitchFamily="18" charset="0"/>
                <a:cs typeface="Calibri" panose="020F0502020204030204" pitchFamily="34" charset="0"/>
              </a:rPr>
              <a:t>inc</a:t>
            </a:r>
            <a:r>
              <a:rPr lang="sv-SE" sz="1800" dirty="0">
                <a:effectLst/>
                <a:ea typeface="Times New Roman" panose="02020603050405020304" pitchFamily="18" charset="0"/>
                <a:cs typeface="Calibri" panose="020F0502020204030204" pitchFamily="34" charset="0"/>
              </a:rPr>
              <a:t>, 2024, Skyltfond</a:t>
            </a:r>
            <a:endParaRPr lang="sv-SE" sz="1800" dirty="0">
              <a:effectLst/>
              <a:ea typeface="Calibri" panose="020F0502020204030204" pitchFamily="34" charset="0"/>
              <a:cs typeface="Calibri" panose="020F0502020204030204" pitchFamily="34" charset="0"/>
            </a:endParaRPr>
          </a:p>
          <a:p>
            <a:pPr marL="342900" lvl="0" indent="-342900">
              <a:buFont typeface="Symbol" panose="05050102010706020507" pitchFamily="18" charset="2"/>
              <a:buChar char=""/>
            </a:pPr>
            <a:r>
              <a:rPr lang="sv-SE" sz="1800" dirty="0">
                <a:effectLst/>
                <a:ea typeface="Times New Roman" panose="02020603050405020304" pitchFamily="18" charset="0"/>
                <a:cs typeface="Calibri" panose="020F0502020204030204" pitchFamily="34" charset="0"/>
              </a:rPr>
              <a:t>Studie ang underglidningsskydd, Strandroth </a:t>
            </a:r>
            <a:r>
              <a:rPr lang="sv-SE" sz="1800" dirty="0" err="1">
                <a:effectLst/>
                <a:ea typeface="Times New Roman" panose="02020603050405020304" pitchFamily="18" charset="0"/>
                <a:cs typeface="Calibri" panose="020F0502020204030204" pitchFamily="34" charset="0"/>
              </a:rPr>
              <a:t>inc</a:t>
            </a:r>
            <a:r>
              <a:rPr lang="sv-SE" sz="1800" dirty="0">
                <a:effectLst/>
                <a:ea typeface="Times New Roman" panose="02020603050405020304" pitchFamily="18" charset="0"/>
                <a:cs typeface="Calibri" panose="020F0502020204030204" pitchFamily="34" charset="0"/>
              </a:rPr>
              <a:t>, 2024, Skyltfond</a:t>
            </a:r>
            <a:endParaRPr lang="sv-SE" sz="1800" dirty="0">
              <a:effectLst/>
              <a:ea typeface="Calibri" panose="020F0502020204030204" pitchFamily="34" charset="0"/>
              <a:cs typeface="Calibri" panose="020F0502020204030204" pitchFamily="34" charset="0"/>
            </a:endParaRPr>
          </a:p>
          <a:p>
            <a:pPr marL="342900" lvl="0" indent="-342900">
              <a:buFont typeface="Symbol" panose="05050102010706020507" pitchFamily="18" charset="2"/>
              <a:buChar char=""/>
            </a:pPr>
            <a:r>
              <a:rPr lang="sv-SE" sz="1800" dirty="0">
                <a:effectLst/>
                <a:ea typeface="Times New Roman" panose="02020603050405020304" pitchFamily="18" charset="0"/>
                <a:cs typeface="Calibri" panose="020F0502020204030204" pitchFamily="34" charset="0"/>
              </a:rPr>
              <a:t>Förstudie av ang nya räckestester mc, VTI klar 2025, Skyltfond                  </a:t>
            </a:r>
            <a:endParaRPr lang="sv-SE" sz="1800" dirty="0">
              <a:effectLst/>
              <a:ea typeface="Calibri" panose="020F0502020204030204" pitchFamily="34" charset="0"/>
              <a:cs typeface="Calibri" panose="020F0502020204030204" pitchFamily="34" charset="0"/>
            </a:endParaRPr>
          </a:p>
          <a:p>
            <a:pPr marL="342900" lvl="0" indent="-342900">
              <a:buFont typeface="Symbol" panose="05050102010706020507" pitchFamily="18" charset="2"/>
              <a:buChar char=""/>
            </a:pPr>
            <a:r>
              <a:rPr lang="sv-SE" sz="1800" dirty="0">
                <a:effectLst/>
                <a:ea typeface="Times New Roman" panose="02020603050405020304" pitchFamily="18" charset="0"/>
                <a:cs typeface="Calibri" panose="020F0502020204030204" pitchFamily="34" charset="0"/>
              </a:rPr>
              <a:t>Rocky 2 om skadade i räcken (inkl mc) </a:t>
            </a:r>
            <a:r>
              <a:rPr lang="sv-SE" sz="1800" dirty="0" err="1">
                <a:effectLst/>
                <a:ea typeface="Times New Roman" panose="02020603050405020304" pitchFamily="18" charset="0"/>
                <a:cs typeface="Calibri" panose="020F0502020204030204" pitchFamily="34" charset="0"/>
              </a:rPr>
              <a:t>Movea</a:t>
            </a:r>
            <a:r>
              <a:rPr lang="sv-SE" sz="1800" dirty="0">
                <a:effectLst/>
                <a:ea typeface="Times New Roman" panose="02020603050405020304" pitchFamily="18" charset="0"/>
                <a:cs typeface="Calibri" panose="020F0502020204030204" pitchFamily="34" charset="0"/>
              </a:rPr>
              <a:t>, klar 2025, FOI</a:t>
            </a:r>
            <a:endParaRPr lang="sv-SE" sz="1800" dirty="0">
              <a:effectLst/>
              <a:ea typeface="Calibri" panose="020F0502020204030204" pitchFamily="34" charset="0"/>
              <a:cs typeface="Calibri" panose="020F0502020204030204" pitchFamily="34" charset="0"/>
            </a:endParaRPr>
          </a:p>
          <a:p>
            <a:pPr marL="342900" lvl="0" indent="-342900">
              <a:buFont typeface="Symbol" panose="05050102010706020507" pitchFamily="18" charset="2"/>
              <a:buChar char=""/>
            </a:pPr>
            <a:r>
              <a:rPr lang="sv-SE" sz="1800" dirty="0">
                <a:effectLst/>
                <a:ea typeface="Times New Roman" panose="02020603050405020304" pitchFamily="18" charset="0"/>
                <a:cs typeface="Calibri" panose="020F0502020204030204" pitchFamily="34" charset="0"/>
              </a:rPr>
              <a:t>Skadade i sidoområdet utan räcken (inkl mc) </a:t>
            </a:r>
            <a:r>
              <a:rPr lang="sv-SE" sz="1800" dirty="0" err="1">
                <a:effectLst/>
                <a:ea typeface="Times New Roman" panose="02020603050405020304" pitchFamily="18" charset="0"/>
                <a:cs typeface="Calibri" panose="020F0502020204030204" pitchFamily="34" charset="0"/>
              </a:rPr>
              <a:t>Movea</a:t>
            </a:r>
            <a:r>
              <a:rPr lang="sv-SE" sz="1800" dirty="0">
                <a:effectLst/>
                <a:ea typeface="Times New Roman" panose="02020603050405020304" pitchFamily="18" charset="0"/>
                <a:cs typeface="Calibri" panose="020F0502020204030204" pitchFamily="34" charset="0"/>
              </a:rPr>
              <a:t>, klar dec 2025, FOI</a:t>
            </a:r>
            <a:endParaRPr lang="sv-SE" sz="1800" dirty="0">
              <a:effectLst/>
              <a:ea typeface="Calibri" panose="020F0502020204030204" pitchFamily="34" charset="0"/>
              <a:cs typeface="Calibri" panose="020F0502020204030204" pitchFamily="34" charset="0"/>
            </a:endParaRPr>
          </a:p>
          <a:p>
            <a:pPr marL="342900" lvl="0" indent="-342900">
              <a:buFont typeface="Symbol" panose="05050102010706020507" pitchFamily="18" charset="2"/>
              <a:buChar char=""/>
            </a:pPr>
            <a:r>
              <a:rPr lang="sv-SE" sz="1800" dirty="0">
                <a:effectLst/>
                <a:ea typeface="Times New Roman" panose="02020603050405020304" pitchFamily="18" charset="0"/>
                <a:cs typeface="Calibri" panose="020F0502020204030204" pitchFamily="34" charset="0"/>
              </a:rPr>
              <a:t>Säkrare kurvtagning för motorcyklister, vägmarkeringar, VTI, klar 2027, FOI</a:t>
            </a:r>
            <a:endParaRPr lang="sv-SE" sz="1800" dirty="0">
              <a:effectLst/>
              <a:ea typeface="Calibri" panose="020F0502020204030204" pitchFamily="34" charset="0"/>
              <a:cs typeface="Calibri" panose="020F0502020204030204" pitchFamily="34" charset="0"/>
            </a:endParaRPr>
          </a:p>
          <a:p>
            <a:pPr marL="0" indent="0">
              <a:buNone/>
            </a:pPr>
            <a:endParaRPr lang="sv-SE" dirty="0"/>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12</a:t>
            </a:fld>
            <a:endParaRPr lang="sv-SE" dirty="0"/>
          </a:p>
        </p:txBody>
      </p:sp>
    </p:spTree>
    <p:extLst>
      <p:ext uri="{BB962C8B-B14F-4D97-AF65-F5344CB8AC3E}">
        <p14:creationId xmlns:p14="http://schemas.microsoft.com/office/powerpoint/2010/main" val="4279745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916742" y="675996"/>
            <a:ext cx="10800000" cy="900000"/>
          </a:xfrm>
          <a:ln w="12700">
            <a:noFill/>
          </a:ln>
        </p:spPr>
        <p:txBody>
          <a:bodyPr/>
          <a:lstStyle/>
          <a:p>
            <a:r>
              <a:rPr lang="sv-SE" b="0" dirty="0"/>
              <a:t>Framåt-  FoI väg Trafikverket UH vill lyfta fram</a:t>
            </a:r>
          </a:p>
        </p:txBody>
      </p:sp>
      <p:sp>
        <p:nvSpPr>
          <p:cNvPr id="9" name="Platshållare för text 8">
            <a:extLst>
              <a:ext uri="{FF2B5EF4-FFF2-40B4-BE49-F238E27FC236}">
                <a16:creationId xmlns:a16="http://schemas.microsoft.com/office/drawing/2014/main" id="{B10A457A-EAF8-4165-9FD9-D79658F90D55}"/>
              </a:ext>
            </a:extLst>
          </p:cNvPr>
          <p:cNvSpPr>
            <a:spLocks noGrp="1"/>
          </p:cNvSpPr>
          <p:nvPr>
            <p:ph type="body" sz="quarter" idx="12"/>
          </p:nvPr>
        </p:nvSpPr>
        <p:spPr>
          <a:xfrm>
            <a:off x="687143" y="1859295"/>
            <a:ext cx="4249113" cy="4896612"/>
          </a:xfrm>
          <a:ln w="12700">
            <a:solidFill>
              <a:schemeClr val="tx1"/>
            </a:solidFill>
          </a:ln>
        </p:spPr>
        <p:txBody>
          <a:bodyPr/>
          <a:lstStyle/>
          <a:p>
            <a:r>
              <a:rPr lang="sv-SE" sz="1600" dirty="0"/>
              <a:t>Stora mängder data jämfört med gamla inventeringar:</a:t>
            </a:r>
          </a:p>
          <a:p>
            <a:pPr lvl="1"/>
            <a:r>
              <a:rPr lang="sv-SE" sz="1400" dirty="0"/>
              <a:t>Tillståndsmätningar vs tillståndskrav- förändras det?</a:t>
            </a:r>
          </a:p>
          <a:p>
            <a:pPr lvl="1"/>
            <a:r>
              <a:rPr lang="sv-SE" sz="1400" dirty="0"/>
              <a:t>”Realtid” vad innebär det för underhållskrav ?</a:t>
            </a:r>
          </a:p>
          <a:p>
            <a:pPr lvl="1"/>
            <a:r>
              <a:rPr lang="sv-SE" sz="1400" dirty="0"/>
              <a:t>Synbart- vad är det kamera vs människa?</a:t>
            </a:r>
          </a:p>
          <a:p>
            <a:r>
              <a:rPr lang="sv-SE" sz="1600" dirty="0"/>
              <a:t>LCC/ Samhällsekonomiska beräkningar för underhållsskedet- hur påverkas det ”digitala” jmf med tidigare</a:t>
            </a:r>
          </a:p>
          <a:p>
            <a:r>
              <a:rPr lang="sv-SE" sz="1600" dirty="0"/>
              <a:t>Nya/ förändrade typer av krav:</a:t>
            </a:r>
          </a:p>
          <a:p>
            <a:pPr lvl="1"/>
            <a:r>
              <a:rPr lang="sv-SE" sz="1400" dirty="0"/>
              <a:t>Funktionsmått- leveransmått</a:t>
            </a:r>
          </a:p>
          <a:p>
            <a:pPr lvl="1"/>
            <a:r>
              <a:rPr lang="sv-SE" sz="1400" dirty="0"/>
              <a:t>Automatisk hastighetsreglering</a:t>
            </a:r>
          </a:p>
          <a:p>
            <a:pPr lvl="1"/>
            <a:r>
              <a:rPr lang="sv-SE" sz="1400" dirty="0"/>
              <a:t>Toleranser på krav</a:t>
            </a:r>
          </a:p>
          <a:p>
            <a:r>
              <a:rPr lang="sv-SE" sz="1600" dirty="0"/>
              <a:t>Framtidens vägtrafikledning via digitalisering TIDS (Trafikverkets Innovativa Digitala Satsning)</a:t>
            </a:r>
          </a:p>
          <a:p>
            <a:endParaRPr lang="sv-SE" sz="1600" dirty="0"/>
          </a:p>
          <a:p>
            <a:endParaRPr lang="sv-SE" sz="1600" dirty="0"/>
          </a:p>
          <a:p>
            <a:pPr marL="0" indent="0">
              <a:buNone/>
            </a:pPr>
            <a:endParaRPr lang="sv-SE" sz="1600" dirty="0"/>
          </a:p>
          <a:p>
            <a:pPr marL="0" indent="0">
              <a:buNone/>
            </a:pPr>
            <a:endParaRPr lang="sv-SE" sz="1600" dirty="0"/>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13</a:t>
            </a:fld>
            <a:endParaRPr lang="sv-SE" dirty="0"/>
          </a:p>
        </p:txBody>
      </p:sp>
      <p:sp>
        <p:nvSpPr>
          <p:cNvPr id="6" name="Platshållare för text 8">
            <a:extLst>
              <a:ext uri="{FF2B5EF4-FFF2-40B4-BE49-F238E27FC236}">
                <a16:creationId xmlns:a16="http://schemas.microsoft.com/office/drawing/2014/main" id="{F0290A04-C788-4B11-BEF9-E8DBC752E8B2}"/>
              </a:ext>
            </a:extLst>
          </p:cNvPr>
          <p:cNvSpPr txBox="1">
            <a:spLocks/>
          </p:cNvSpPr>
          <p:nvPr/>
        </p:nvSpPr>
        <p:spPr>
          <a:xfrm>
            <a:off x="7542184" y="1859295"/>
            <a:ext cx="4249113" cy="4896612"/>
          </a:xfrm>
          <a:prstGeom prst="rect">
            <a:avLst/>
          </a:prstGeom>
          <a:ln w="12700">
            <a:solidFill>
              <a:schemeClr val="tx1"/>
            </a:solidFill>
          </a:ln>
        </p:spPr>
        <p:txBody>
          <a:bodyPr/>
          <a:lstStyle>
            <a:lvl1pPr marL="360000" indent="-360000" algn="l" defTabSz="360000" rtl="0" eaLnBrk="1" latinLnBrk="0" hangingPunct="1">
              <a:lnSpc>
                <a:spcPct val="100000"/>
              </a:lnSpc>
              <a:spcBef>
                <a:spcPts val="1200"/>
              </a:spcBef>
              <a:buFont typeface="Arial" panose="020B0604020202020204" pitchFamily="34" charset="0"/>
              <a:buChar char="•"/>
              <a:defRPr sz="2000" kern="1200" spc="0" baseline="0">
                <a:solidFill>
                  <a:schemeClr val="tx1"/>
                </a:solidFill>
                <a:latin typeface="+mn-lt"/>
                <a:ea typeface="+mn-ea"/>
                <a:cs typeface="+mn-cs"/>
              </a:defRPr>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algn="l" defTabSz="3240000" rtl="0" eaLnBrk="1" latinLnBrk="0" hangingPunct="1">
              <a:lnSpc>
                <a:spcPct val="90000"/>
              </a:lnSpc>
              <a:spcBef>
                <a:spcPts val="500"/>
              </a:spcBef>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9pPr>
          </a:lstStyle>
          <a:p>
            <a:r>
              <a:rPr lang="sv-SE" sz="1600" dirty="0"/>
              <a:t>Beslutstöds system</a:t>
            </a:r>
          </a:p>
          <a:p>
            <a:pPr lvl="1"/>
            <a:r>
              <a:rPr lang="sv-SE" sz="1400" dirty="0"/>
              <a:t>Stöd till ny personal</a:t>
            </a:r>
          </a:p>
          <a:p>
            <a:pPr lvl="1"/>
            <a:r>
              <a:rPr lang="sv-SE" sz="1400" dirty="0"/>
              <a:t>Lättare uppföljning av utförda åtgärder</a:t>
            </a:r>
          </a:p>
          <a:p>
            <a:pPr lvl="1"/>
            <a:endParaRPr lang="sv-SE" sz="1400" dirty="0"/>
          </a:p>
          <a:p>
            <a:r>
              <a:rPr lang="sv-SE" sz="1600" dirty="0"/>
              <a:t>Produktionsmetoder</a:t>
            </a:r>
          </a:p>
          <a:p>
            <a:pPr lvl="1"/>
            <a:r>
              <a:rPr lang="sv-SE" sz="1400" dirty="0"/>
              <a:t>Bättre arbetsmiljö</a:t>
            </a:r>
          </a:p>
          <a:p>
            <a:pPr lvl="1"/>
            <a:r>
              <a:rPr lang="sv-SE" sz="1400" dirty="0"/>
              <a:t>Mer sällan än ofta</a:t>
            </a:r>
          </a:p>
          <a:p>
            <a:pPr marL="360000" lvl="1" indent="0">
              <a:buNone/>
            </a:pPr>
            <a:endParaRPr lang="sv-SE" sz="1400" dirty="0"/>
          </a:p>
          <a:p>
            <a:r>
              <a:rPr lang="sv-SE" sz="1600" dirty="0"/>
              <a:t>Nya produkter</a:t>
            </a:r>
          </a:p>
          <a:p>
            <a:pPr lvl="1"/>
            <a:r>
              <a:rPr lang="sv-SE" sz="1400" dirty="0"/>
              <a:t>Livslängder</a:t>
            </a:r>
          </a:p>
          <a:p>
            <a:pPr lvl="1"/>
            <a:r>
              <a:rPr lang="sv-SE" sz="1400" dirty="0"/>
              <a:t>Återvinning</a:t>
            </a:r>
          </a:p>
          <a:p>
            <a:pPr marL="360000" lvl="1" indent="0">
              <a:buNone/>
            </a:pPr>
            <a:endParaRPr lang="sv-SE" sz="1400" dirty="0"/>
          </a:p>
          <a:p>
            <a:r>
              <a:rPr lang="sv-SE" sz="1600" dirty="0"/>
              <a:t>Nya arbetssätt</a:t>
            </a:r>
          </a:p>
          <a:p>
            <a:pPr lvl="1"/>
            <a:r>
              <a:rPr lang="sv-SE" sz="1400" dirty="0"/>
              <a:t>Säkrare arbetsplatser</a:t>
            </a:r>
          </a:p>
          <a:p>
            <a:pPr lvl="1"/>
            <a:r>
              <a:rPr lang="sv-SE" sz="1400" dirty="0"/>
              <a:t>Mer automation</a:t>
            </a:r>
          </a:p>
          <a:p>
            <a:pPr lvl="1"/>
            <a:endParaRPr lang="sv-SE" sz="1400" dirty="0"/>
          </a:p>
          <a:p>
            <a:endParaRPr lang="sv-SE" sz="1600" dirty="0"/>
          </a:p>
          <a:p>
            <a:endParaRPr lang="sv-SE" sz="1600" dirty="0"/>
          </a:p>
          <a:p>
            <a:endParaRPr lang="sv-SE" sz="1600" dirty="0"/>
          </a:p>
          <a:p>
            <a:pPr marL="0" indent="0">
              <a:buFont typeface="Arial" panose="020B0604020202020204" pitchFamily="34" charset="0"/>
              <a:buNone/>
            </a:pPr>
            <a:endParaRPr lang="sv-SE" sz="1600" dirty="0"/>
          </a:p>
          <a:p>
            <a:pPr marL="0" indent="0">
              <a:buFont typeface="Arial" panose="020B0604020202020204" pitchFamily="34" charset="0"/>
              <a:buNone/>
            </a:pPr>
            <a:endParaRPr lang="sv-SE" sz="1600" dirty="0"/>
          </a:p>
        </p:txBody>
      </p:sp>
      <p:pic>
        <p:nvPicPr>
          <p:cNvPr id="1026" name="Picture 2">
            <a:extLst>
              <a:ext uri="{FF2B5EF4-FFF2-40B4-BE49-F238E27FC236}">
                <a16:creationId xmlns:a16="http://schemas.microsoft.com/office/drawing/2014/main" id="{6FEBC6A5-58E8-4106-BBF6-5338730EA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392" y="2937768"/>
            <a:ext cx="2265655" cy="2265655"/>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a:extLst>
              <a:ext uri="{FF2B5EF4-FFF2-40B4-BE49-F238E27FC236}">
                <a16:creationId xmlns:a16="http://schemas.microsoft.com/office/drawing/2014/main" id="{1A292293-5A0B-4842-A278-DB37D6EED6F9}"/>
              </a:ext>
            </a:extLst>
          </p:cNvPr>
          <p:cNvPicPr>
            <a:picLocks noChangeAspect="1"/>
          </p:cNvPicPr>
          <p:nvPr/>
        </p:nvPicPr>
        <p:blipFill>
          <a:blip r:embed="rId4"/>
          <a:stretch>
            <a:fillRect/>
          </a:stretch>
        </p:blipFill>
        <p:spPr>
          <a:xfrm>
            <a:off x="5045270" y="5203423"/>
            <a:ext cx="2387897" cy="1580051"/>
          </a:xfrm>
          <a:prstGeom prst="rect">
            <a:avLst/>
          </a:prstGeom>
        </p:spPr>
      </p:pic>
    </p:spTree>
    <p:extLst>
      <p:ext uri="{BB962C8B-B14F-4D97-AF65-F5344CB8AC3E}">
        <p14:creationId xmlns:p14="http://schemas.microsoft.com/office/powerpoint/2010/main" val="938651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2</a:t>
            </a:fld>
            <a:endParaRPr lang="sv-SE" dirty="0"/>
          </a:p>
        </p:txBody>
      </p:sp>
      <p:sp>
        <p:nvSpPr>
          <p:cNvPr id="13" name="textruta 12">
            <a:extLst>
              <a:ext uri="{FF2B5EF4-FFF2-40B4-BE49-F238E27FC236}">
                <a16:creationId xmlns:a16="http://schemas.microsoft.com/office/drawing/2014/main" id="{F9198628-B1B3-486E-B479-905D33CF39CB}"/>
              </a:ext>
            </a:extLst>
          </p:cNvPr>
          <p:cNvSpPr txBox="1"/>
          <p:nvPr/>
        </p:nvSpPr>
        <p:spPr>
          <a:xfrm>
            <a:off x="2760133" y="2143668"/>
            <a:ext cx="6096000" cy="3139321"/>
          </a:xfrm>
          <a:prstGeom prst="rect">
            <a:avLst/>
          </a:prstGeom>
          <a:noFill/>
        </p:spPr>
        <p:txBody>
          <a:bodyPr wrap="square">
            <a:spAutoFit/>
          </a:bodyPr>
          <a:lstStyle/>
          <a:p>
            <a:pPr marL="285750" indent="-285750">
              <a:buFont typeface="Arial" panose="020B0604020202020204" pitchFamily="34" charset="0"/>
              <a:buChar char="•"/>
            </a:pPr>
            <a:r>
              <a:rPr lang="sv-SE" sz="2000" b="0" dirty="0" err="1"/>
              <a:t>FoI</a:t>
            </a:r>
            <a:r>
              <a:rPr lang="sv-SE" sz="2000" b="0" dirty="0"/>
              <a:t> satsningar på anläggning- och underhållsområdet</a:t>
            </a:r>
          </a:p>
          <a:p>
            <a:pPr marL="285750" indent="-285750">
              <a:buFont typeface="Arial" panose="020B0604020202020204" pitchFamily="34" charset="0"/>
              <a:buChar char="•"/>
            </a:pPr>
            <a:endParaRPr lang="sv-SE" sz="2000" b="0" dirty="0"/>
          </a:p>
          <a:p>
            <a:pPr marL="285750" indent="-285750">
              <a:buFont typeface="Arial" panose="020B0604020202020204" pitchFamily="34" charset="0"/>
              <a:buChar char="•"/>
            </a:pPr>
            <a:r>
              <a:rPr lang="sv-SE" sz="2000" b="0" dirty="0"/>
              <a:t>Exempel på projekt:</a:t>
            </a:r>
          </a:p>
          <a:p>
            <a:pPr marL="742950" lvl="1" indent="-285750">
              <a:buFont typeface="Arial" panose="020B0604020202020204" pitchFamily="34" charset="0"/>
              <a:buChar char="•"/>
            </a:pPr>
            <a:r>
              <a:rPr lang="sv-SE" sz="2000" b="0" dirty="0"/>
              <a:t>Pågående </a:t>
            </a:r>
            <a:r>
              <a:rPr lang="sv-SE" sz="2000" b="0" dirty="0" err="1"/>
              <a:t>FoI</a:t>
            </a:r>
            <a:r>
              <a:rPr lang="sv-SE" sz="2000" b="0" dirty="0"/>
              <a:t>-projekt väganläggning</a:t>
            </a:r>
          </a:p>
          <a:p>
            <a:pPr marL="742950" lvl="1" indent="-285750">
              <a:buFont typeface="Arial" panose="020B0604020202020204" pitchFamily="34" charset="0"/>
              <a:buChar char="•"/>
            </a:pPr>
            <a:r>
              <a:rPr lang="sv-SE" sz="2000" b="0" dirty="0"/>
              <a:t>Pågående </a:t>
            </a:r>
            <a:r>
              <a:rPr lang="sv-SE" sz="2000" b="0" dirty="0" err="1"/>
              <a:t>FoI</a:t>
            </a:r>
            <a:r>
              <a:rPr lang="sv-SE" sz="2000" b="0" dirty="0"/>
              <a:t>-projekt väg- och broräcken</a:t>
            </a:r>
          </a:p>
          <a:p>
            <a:pPr marL="742950" lvl="1" indent="-285750">
              <a:buFont typeface="Arial" panose="020B0604020202020204" pitchFamily="34" charset="0"/>
              <a:buChar char="•"/>
            </a:pPr>
            <a:r>
              <a:rPr lang="sv-SE" sz="2000" b="0" dirty="0" err="1"/>
              <a:t>FoI</a:t>
            </a:r>
            <a:r>
              <a:rPr lang="sv-SE" sz="2000" b="0" dirty="0"/>
              <a:t> vägsäkerhet – väg- och broräcken</a:t>
            </a:r>
          </a:p>
          <a:p>
            <a:pPr marL="285750" indent="-285750">
              <a:buFont typeface="Arial" panose="020B0604020202020204" pitchFamily="34" charset="0"/>
              <a:buChar char="•"/>
            </a:pPr>
            <a:endParaRPr lang="sv-SE" sz="2000" b="0" dirty="0"/>
          </a:p>
          <a:p>
            <a:pPr marL="285750" indent="-285750">
              <a:buFont typeface="Arial" panose="020B0604020202020204" pitchFamily="34" charset="0"/>
              <a:buChar char="•"/>
            </a:pPr>
            <a:r>
              <a:rPr lang="sv-SE" sz="2000" b="0" dirty="0"/>
              <a:t>Framåt- </a:t>
            </a:r>
            <a:r>
              <a:rPr lang="sv-SE" sz="2000" b="0" dirty="0" err="1"/>
              <a:t>FoI</a:t>
            </a:r>
            <a:r>
              <a:rPr lang="sv-SE" sz="2000" b="0" dirty="0"/>
              <a:t> väg Trafikverket UH vill lyfta fram</a:t>
            </a:r>
          </a:p>
          <a:p>
            <a:endParaRPr lang="sv-SE" dirty="0"/>
          </a:p>
        </p:txBody>
      </p:sp>
      <p:sp>
        <p:nvSpPr>
          <p:cNvPr id="14" name="textruta 13">
            <a:extLst>
              <a:ext uri="{FF2B5EF4-FFF2-40B4-BE49-F238E27FC236}">
                <a16:creationId xmlns:a16="http://schemas.microsoft.com/office/drawing/2014/main" id="{1FF4517A-E88A-450F-8BAE-912E70FD3B6B}"/>
              </a:ext>
            </a:extLst>
          </p:cNvPr>
          <p:cNvSpPr txBox="1"/>
          <p:nvPr/>
        </p:nvSpPr>
        <p:spPr>
          <a:xfrm>
            <a:off x="1608667" y="1346200"/>
            <a:ext cx="3666066" cy="584775"/>
          </a:xfrm>
          <a:prstGeom prst="rect">
            <a:avLst/>
          </a:prstGeom>
          <a:noFill/>
        </p:spPr>
        <p:txBody>
          <a:bodyPr wrap="square" rtlCol="0">
            <a:spAutoFit/>
          </a:bodyPr>
          <a:lstStyle/>
          <a:p>
            <a:r>
              <a:rPr lang="sv-SE" sz="3200" dirty="0"/>
              <a:t>Innehåll:</a:t>
            </a:r>
          </a:p>
        </p:txBody>
      </p:sp>
    </p:spTree>
    <p:extLst>
      <p:ext uri="{BB962C8B-B14F-4D97-AF65-F5344CB8AC3E}">
        <p14:creationId xmlns:p14="http://schemas.microsoft.com/office/powerpoint/2010/main" val="3463613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1270799"/>
            <a:ext cx="10800000" cy="1033861"/>
          </a:xfrm>
          <a:ln w="12700">
            <a:noFill/>
          </a:ln>
        </p:spPr>
        <p:txBody>
          <a:bodyPr/>
          <a:lstStyle/>
          <a:p>
            <a:r>
              <a:rPr lang="sv-SE" b="0" dirty="0"/>
              <a:t>FoI satsningar på anläggning- och underhållsområdet</a:t>
            </a:r>
          </a:p>
        </p:txBody>
      </p:sp>
      <p:sp>
        <p:nvSpPr>
          <p:cNvPr id="9" name="Platshållare för text 8">
            <a:extLst>
              <a:ext uri="{FF2B5EF4-FFF2-40B4-BE49-F238E27FC236}">
                <a16:creationId xmlns:a16="http://schemas.microsoft.com/office/drawing/2014/main" id="{B10A457A-EAF8-4165-9FD9-D79658F90D55}"/>
              </a:ext>
            </a:extLst>
          </p:cNvPr>
          <p:cNvSpPr>
            <a:spLocks noGrp="1"/>
          </p:cNvSpPr>
          <p:nvPr>
            <p:ph type="body" sz="quarter" idx="12"/>
          </p:nvPr>
        </p:nvSpPr>
        <p:spPr>
          <a:xfrm>
            <a:off x="694799" y="2529000"/>
            <a:ext cx="10799999" cy="3965106"/>
          </a:xfrm>
          <a:ln w="12700">
            <a:solidFill>
              <a:schemeClr val="tx1"/>
            </a:solidFill>
          </a:ln>
        </p:spPr>
        <p:txBody>
          <a:bodyPr/>
          <a:lstStyle/>
          <a:p>
            <a:pPr marL="0" indent="0">
              <a:buNone/>
            </a:pPr>
            <a:r>
              <a:rPr lang="sv-SE" dirty="0"/>
              <a:t>Status inom utvalda pågående Forsknings och innovationsprojekt</a:t>
            </a:r>
          </a:p>
          <a:p>
            <a:r>
              <a:rPr lang="sv-SE" dirty="0"/>
              <a:t>Tillståndsbedömning vägmarkering</a:t>
            </a:r>
          </a:p>
          <a:p>
            <a:r>
              <a:rPr lang="sv-SE" dirty="0"/>
              <a:t>Uppföljning av friktion vinterväghållning</a:t>
            </a:r>
          </a:p>
          <a:p>
            <a:r>
              <a:rPr lang="sv-SE" dirty="0"/>
              <a:t>Tillståndsbedömning sprickor och hål</a:t>
            </a:r>
          </a:p>
          <a:p>
            <a:r>
              <a:rPr lang="sv-SE" dirty="0"/>
              <a:t>Vägarbetsvarning direkt i fordonsdisplayer</a:t>
            </a:r>
          </a:p>
          <a:p>
            <a:r>
              <a:rPr lang="sv-SE" dirty="0"/>
              <a:t>Vägutrustning- vägscanning(räcken bla)</a:t>
            </a:r>
          </a:p>
          <a:p>
            <a:r>
              <a:rPr lang="sv-SE" dirty="0"/>
              <a:t>Systemdemonstration Nollutsläppsfordon Basunderhåll väg</a:t>
            </a:r>
          </a:p>
          <a:p>
            <a:pPr marL="0" indent="0">
              <a:buNone/>
            </a:pPr>
            <a:endParaRPr lang="sv-SE" dirty="0"/>
          </a:p>
          <a:p>
            <a:pPr marL="0" indent="0">
              <a:buNone/>
            </a:pPr>
            <a:endParaRPr lang="sv-SE" dirty="0"/>
          </a:p>
          <a:p>
            <a:endParaRPr lang="sv-SE" dirty="0"/>
          </a:p>
          <a:p>
            <a:pPr marL="0" indent="0">
              <a:buNone/>
            </a:pPr>
            <a:endParaRPr lang="sv-SE" dirty="0"/>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3</a:t>
            </a:fld>
            <a:endParaRPr lang="sv-SE" dirty="0"/>
          </a:p>
        </p:txBody>
      </p:sp>
    </p:spTree>
    <p:extLst>
      <p:ext uri="{BB962C8B-B14F-4D97-AF65-F5344CB8AC3E}">
        <p14:creationId xmlns:p14="http://schemas.microsoft.com/office/powerpoint/2010/main" val="2342736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5ED3AD-A84A-47DC-9853-117D07EA70E7}"/>
              </a:ext>
            </a:extLst>
          </p:cNvPr>
          <p:cNvSpPr>
            <a:spLocks noGrp="1"/>
          </p:cNvSpPr>
          <p:nvPr>
            <p:ph type="title"/>
          </p:nvPr>
        </p:nvSpPr>
        <p:spPr>
          <a:xfrm>
            <a:off x="560075" y="918762"/>
            <a:ext cx="5040000" cy="900000"/>
          </a:xfrm>
        </p:spPr>
        <p:txBody>
          <a:bodyPr/>
          <a:lstStyle/>
          <a:p>
            <a:r>
              <a:rPr lang="sv-SE" sz="2000" dirty="0"/>
              <a:t>Tillståndsbedömning vägmarkering</a:t>
            </a:r>
          </a:p>
        </p:txBody>
      </p:sp>
      <p:pic>
        <p:nvPicPr>
          <p:cNvPr id="8" name="Platshållare för bild 7">
            <a:extLst>
              <a:ext uri="{FF2B5EF4-FFF2-40B4-BE49-F238E27FC236}">
                <a16:creationId xmlns:a16="http://schemas.microsoft.com/office/drawing/2014/main" id="{5B4BBCC4-6069-4D2D-85AD-523D0CF794A8}"/>
              </a:ext>
            </a:extLst>
          </p:cNvPr>
          <p:cNvPicPr>
            <a:picLocks noGrp="1" noChangeAspect="1"/>
          </p:cNvPicPr>
          <p:nvPr>
            <p:ph type="pic" sz="quarter" idx="13"/>
          </p:nvPr>
        </p:nvPicPr>
        <p:blipFill>
          <a:blip r:embed="rId2"/>
          <a:srcRect l="10411" r="10411"/>
          <a:stretch>
            <a:fillRect/>
          </a:stretch>
        </p:blipFill>
        <p:spPr>
          <a:prstGeom prst="rect">
            <a:avLst/>
          </a:prstGeom>
        </p:spPr>
      </p:pic>
      <p:sp>
        <p:nvSpPr>
          <p:cNvPr id="4" name="Platshållare för datum 3">
            <a:extLst>
              <a:ext uri="{FF2B5EF4-FFF2-40B4-BE49-F238E27FC236}">
                <a16:creationId xmlns:a16="http://schemas.microsoft.com/office/drawing/2014/main" id="{C86BAB51-9140-43CF-8DCC-F3B0B7322BAC}"/>
              </a:ext>
            </a:extLst>
          </p:cNvPr>
          <p:cNvSpPr>
            <a:spLocks noGrp="1"/>
          </p:cNvSpPr>
          <p:nvPr>
            <p:ph type="dt" sz="half" idx="14"/>
          </p:nvPr>
        </p:nvSpPr>
        <p:spPr/>
        <p:txBody>
          <a:bodyPr/>
          <a:lstStyle/>
          <a:p>
            <a:endParaRPr lang="sv-SE" dirty="0"/>
          </a:p>
        </p:txBody>
      </p:sp>
      <p:sp>
        <p:nvSpPr>
          <p:cNvPr id="5" name="Platshållare för bildnummer 4">
            <a:extLst>
              <a:ext uri="{FF2B5EF4-FFF2-40B4-BE49-F238E27FC236}">
                <a16:creationId xmlns:a16="http://schemas.microsoft.com/office/drawing/2014/main" id="{15A23F10-D736-456C-853C-5D7A0DE64111}"/>
              </a:ext>
            </a:extLst>
          </p:cNvPr>
          <p:cNvSpPr>
            <a:spLocks noGrp="1"/>
          </p:cNvSpPr>
          <p:nvPr>
            <p:ph type="sldNum" sz="quarter" idx="16"/>
          </p:nvPr>
        </p:nvSpPr>
        <p:spPr/>
        <p:txBody>
          <a:bodyPr/>
          <a:lstStyle/>
          <a:p>
            <a:fld id="{816FEC2C-AD63-44F4-896C-A2025F5FB260}" type="slidenum">
              <a:rPr lang="sv-SE" smtClean="0"/>
              <a:pPr/>
              <a:t>4</a:t>
            </a:fld>
            <a:endParaRPr lang="sv-SE" dirty="0"/>
          </a:p>
        </p:txBody>
      </p:sp>
      <p:sp>
        <p:nvSpPr>
          <p:cNvPr id="6" name="Platshållare för text 5">
            <a:extLst>
              <a:ext uri="{FF2B5EF4-FFF2-40B4-BE49-F238E27FC236}">
                <a16:creationId xmlns:a16="http://schemas.microsoft.com/office/drawing/2014/main" id="{A89872C4-5433-482F-8D50-A2F8B211A88D}"/>
              </a:ext>
            </a:extLst>
          </p:cNvPr>
          <p:cNvSpPr>
            <a:spLocks noGrp="1"/>
          </p:cNvSpPr>
          <p:nvPr>
            <p:ph type="body" sz="quarter" idx="12"/>
          </p:nvPr>
        </p:nvSpPr>
        <p:spPr>
          <a:xfrm>
            <a:off x="560075" y="2152652"/>
            <a:ext cx="5040000" cy="3897165"/>
          </a:xfrm>
        </p:spPr>
        <p:txBody>
          <a:bodyPr/>
          <a:lstStyle/>
          <a:p>
            <a:pPr marL="0" indent="0">
              <a:buNone/>
            </a:pPr>
            <a:r>
              <a:rPr lang="sv-SE" sz="1600" u="sng" dirty="0"/>
              <a:t>Förflyttning</a:t>
            </a:r>
            <a:br>
              <a:rPr lang="sv-SE" sz="1600" dirty="0"/>
            </a:br>
            <a:r>
              <a:rPr lang="sv-SE" sz="1600" dirty="0"/>
              <a:t>Från att manuellt mäta tillståndet för vägmarkeringarna, till att erhålla samma eller liknande information från trafikanternas egna fordon.</a:t>
            </a:r>
          </a:p>
          <a:p>
            <a:pPr marL="0" indent="0">
              <a:buNone/>
            </a:pPr>
            <a:r>
              <a:rPr lang="sv-SE" sz="1600" u="sng" dirty="0"/>
              <a:t>Status</a:t>
            </a:r>
            <a:br>
              <a:rPr lang="sv-SE" sz="1600" dirty="0"/>
            </a:br>
            <a:r>
              <a:rPr lang="sv-SE" sz="1600" dirty="0"/>
              <a:t>Utvärderar tekniken med goda resultat. Ser över hur affärsmodell och omfattning samt kravställning kan se ut.</a:t>
            </a:r>
          </a:p>
          <a:p>
            <a:pPr marL="0" indent="0">
              <a:buNone/>
            </a:pPr>
            <a:r>
              <a:rPr lang="sv-SE" sz="1600" u="sng" dirty="0"/>
              <a:t>Nytta</a:t>
            </a:r>
            <a:br>
              <a:rPr lang="sv-SE" sz="1600" dirty="0"/>
            </a:br>
            <a:r>
              <a:rPr lang="sv-SE" sz="1600" dirty="0"/>
              <a:t>För Trafikverket kostnadseffektivisering och löpande information om status på vägmarkering jämfört med enstaka tillfällen per år. För trafikanten en högre standard och visuell vägledning där den som mest används, vilket medför ökad trafiksäkerhet.</a:t>
            </a:r>
          </a:p>
          <a:p>
            <a:pPr marL="0" indent="0">
              <a:buNone/>
            </a:pPr>
            <a:endParaRPr lang="sv-SE" dirty="0"/>
          </a:p>
        </p:txBody>
      </p:sp>
      <p:pic>
        <p:nvPicPr>
          <p:cNvPr id="7" name="Bildobjekt 6">
            <a:extLst>
              <a:ext uri="{FF2B5EF4-FFF2-40B4-BE49-F238E27FC236}">
                <a16:creationId xmlns:a16="http://schemas.microsoft.com/office/drawing/2014/main" id="{A0265D6C-4411-4FD1-8A99-45C4E1608485}"/>
              </a:ext>
            </a:extLst>
          </p:cNvPr>
          <p:cNvPicPr>
            <a:picLocks noChangeAspect="1"/>
          </p:cNvPicPr>
          <p:nvPr/>
        </p:nvPicPr>
        <p:blipFill>
          <a:blip r:embed="rId3"/>
          <a:stretch>
            <a:fillRect/>
          </a:stretch>
        </p:blipFill>
        <p:spPr>
          <a:xfrm>
            <a:off x="9888062" y="1924779"/>
            <a:ext cx="1912735" cy="4303653"/>
          </a:xfrm>
          <a:prstGeom prst="rect">
            <a:avLst/>
          </a:prstGeom>
        </p:spPr>
      </p:pic>
    </p:spTree>
    <p:extLst>
      <p:ext uri="{BB962C8B-B14F-4D97-AF65-F5344CB8AC3E}">
        <p14:creationId xmlns:p14="http://schemas.microsoft.com/office/powerpoint/2010/main" val="2408583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1EB588B9-D662-49E6-A964-CF203F5C0009}"/>
              </a:ext>
            </a:extLst>
          </p:cNvPr>
          <p:cNvSpPr>
            <a:spLocks noGrp="1"/>
          </p:cNvSpPr>
          <p:nvPr>
            <p:ph type="title"/>
          </p:nvPr>
        </p:nvSpPr>
        <p:spPr>
          <a:xfrm>
            <a:off x="6454800" y="1023467"/>
            <a:ext cx="5040000" cy="900000"/>
          </a:xfrm>
        </p:spPr>
        <p:txBody>
          <a:bodyPr/>
          <a:lstStyle/>
          <a:p>
            <a:r>
              <a:rPr lang="sv-SE" sz="2000" dirty="0"/>
              <a:t>Fordonsbaserad uppföljning av friktion och vinterväghållning</a:t>
            </a:r>
          </a:p>
        </p:txBody>
      </p:sp>
      <p:pic>
        <p:nvPicPr>
          <p:cNvPr id="10" name="Platshållare för bild 9">
            <a:extLst>
              <a:ext uri="{FF2B5EF4-FFF2-40B4-BE49-F238E27FC236}">
                <a16:creationId xmlns:a16="http://schemas.microsoft.com/office/drawing/2014/main" id="{2B13A0EB-2AD5-475A-8B53-B50EB1F7AF7E}"/>
              </a:ext>
            </a:extLst>
          </p:cNvPr>
          <p:cNvPicPr>
            <a:picLocks noGrp="1" noChangeAspect="1"/>
          </p:cNvPicPr>
          <p:nvPr>
            <p:ph type="pic" sz="quarter" idx="13"/>
          </p:nvPr>
        </p:nvPicPr>
        <p:blipFill>
          <a:blip r:embed="rId2"/>
          <a:srcRect l="9091" r="9091"/>
          <a:stretch>
            <a:fillRect/>
          </a:stretch>
        </p:blipFill>
        <p:spPr>
          <a:prstGeom prst="rect">
            <a:avLst/>
          </a:prstGeom>
        </p:spPr>
      </p:pic>
      <p:sp>
        <p:nvSpPr>
          <p:cNvPr id="4" name="Platshållare för datum 3">
            <a:extLst>
              <a:ext uri="{FF2B5EF4-FFF2-40B4-BE49-F238E27FC236}">
                <a16:creationId xmlns:a16="http://schemas.microsoft.com/office/drawing/2014/main" id="{FAF3B5A2-5860-468B-B528-0D1EE6233A6B}"/>
              </a:ext>
            </a:extLst>
          </p:cNvPr>
          <p:cNvSpPr>
            <a:spLocks noGrp="1"/>
          </p:cNvSpPr>
          <p:nvPr>
            <p:ph type="dt" sz="half" idx="14"/>
          </p:nvPr>
        </p:nvSpPr>
        <p:spPr/>
        <p:txBody>
          <a:bodyPr/>
          <a:lstStyle/>
          <a:p>
            <a:endParaRPr lang="sv-SE" dirty="0"/>
          </a:p>
        </p:txBody>
      </p:sp>
      <p:sp>
        <p:nvSpPr>
          <p:cNvPr id="5" name="Platshållare för bildnummer 4">
            <a:extLst>
              <a:ext uri="{FF2B5EF4-FFF2-40B4-BE49-F238E27FC236}">
                <a16:creationId xmlns:a16="http://schemas.microsoft.com/office/drawing/2014/main" id="{AC48021D-0A48-4550-AFC3-629E5054277E}"/>
              </a:ext>
            </a:extLst>
          </p:cNvPr>
          <p:cNvSpPr>
            <a:spLocks noGrp="1"/>
          </p:cNvSpPr>
          <p:nvPr>
            <p:ph type="sldNum" sz="quarter" idx="16"/>
          </p:nvPr>
        </p:nvSpPr>
        <p:spPr/>
        <p:txBody>
          <a:bodyPr/>
          <a:lstStyle/>
          <a:p>
            <a:fld id="{816FEC2C-AD63-44F4-896C-A2025F5FB260}" type="slidenum">
              <a:rPr lang="sv-SE" smtClean="0"/>
              <a:pPr/>
              <a:t>5</a:t>
            </a:fld>
            <a:endParaRPr lang="sv-SE" dirty="0"/>
          </a:p>
        </p:txBody>
      </p:sp>
      <p:sp>
        <p:nvSpPr>
          <p:cNvPr id="8" name="Platshållare för text 7">
            <a:extLst>
              <a:ext uri="{FF2B5EF4-FFF2-40B4-BE49-F238E27FC236}">
                <a16:creationId xmlns:a16="http://schemas.microsoft.com/office/drawing/2014/main" id="{1011C5DF-74BF-467B-9379-C73B89486CA7}"/>
              </a:ext>
            </a:extLst>
          </p:cNvPr>
          <p:cNvSpPr>
            <a:spLocks noGrp="1"/>
          </p:cNvSpPr>
          <p:nvPr>
            <p:ph type="body" sz="quarter" idx="12"/>
          </p:nvPr>
        </p:nvSpPr>
        <p:spPr>
          <a:xfrm>
            <a:off x="6454800" y="1819817"/>
            <a:ext cx="5040000" cy="4320000"/>
          </a:xfrm>
        </p:spPr>
        <p:txBody>
          <a:bodyPr/>
          <a:lstStyle/>
          <a:p>
            <a:pPr marL="0" indent="0">
              <a:buNone/>
            </a:pPr>
            <a:r>
              <a:rPr lang="sv-SE" sz="1600" u="sng" dirty="0"/>
              <a:t>Förflyttning</a:t>
            </a:r>
            <a:br>
              <a:rPr lang="sv-SE" sz="1600" dirty="0"/>
            </a:br>
            <a:r>
              <a:rPr lang="sv-SE" sz="1600" dirty="0"/>
              <a:t>Från att manuellt mäta friktion på enstaka platser till att få informationen direkt från trafikanternas egna fordon.</a:t>
            </a:r>
          </a:p>
          <a:p>
            <a:pPr marL="0" indent="0">
              <a:buNone/>
            </a:pPr>
            <a:r>
              <a:rPr lang="sv-SE" sz="1600" u="sng" dirty="0"/>
              <a:t>Status</a:t>
            </a:r>
            <a:br>
              <a:rPr lang="sv-SE" sz="1600" dirty="0"/>
            </a:br>
            <a:r>
              <a:rPr lang="sv-SE" sz="1600" dirty="0"/>
              <a:t>Implementerar tekniken i hela landet. Bygger nya kravställningar och nyttor samt ser över hur vi bredare kan använda fordonsdata i vinterväghållning</a:t>
            </a:r>
          </a:p>
          <a:p>
            <a:pPr marL="0" indent="0">
              <a:buNone/>
            </a:pPr>
            <a:r>
              <a:rPr lang="sv-SE" sz="1600" u="sng" dirty="0"/>
              <a:t>Nytta</a:t>
            </a:r>
            <a:br>
              <a:rPr lang="sv-SE" sz="1600" dirty="0"/>
            </a:br>
            <a:r>
              <a:rPr lang="sv-SE" sz="1600" dirty="0"/>
              <a:t>För branschen bättre förmåga att utföra vinterväghållning. För Trafikverket en kostnadseffektivisering och kvalitetshöjning att löpande få information om status på </a:t>
            </a:r>
            <a:r>
              <a:rPr lang="sv-SE" sz="1600" dirty="0" err="1"/>
              <a:t>vägytan</a:t>
            </a:r>
            <a:r>
              <a:rPr lang="sv-SE" sz="1600" dirty="0"/>
              <a:t> jämfört med enstaka tillfällen vid riktade mätningar. För trafikanten förbättrad vinterväghållning och säkrare vägar.</a:t>
            </a:r>
          </a:p>
          <a:p>
            <a:pPr marL="0" indent="0">
              <a:buNone/>
            </a:pPr>
            <a:endParaRPr lang="sv-SE" sz="1600" dirty="0"/>
          </a:p>
          <a:p>
            <a:pPr marL="0" indent="0">
              <a:buNone/>
            </a:pPr>
            <a:endParaRPr lang="sv-SE" dirty="0"/>
          </a:p>
        </p:txBody>
      </p:sp>
      <p:pic>
        <p:nvPicPr>
          <p:cNvPr id="11" name="Bildobjekt 10">
            <a:extLst>
              <a:ext uri="{FF2B5EF4-FFF2-40B4-BE49-F238E27FC236}">
                <a16:creationId xmlns:a16="http://schemas.microsoft.com/office/drawing/2014/main" id="{3627FCFA-00B8-4717-9C83-C1BF88C3679A}"/>
              </a:ext>
            </a:extLst>
          </p:cNvPr>
          <p:cNvPicPr>
            <a:picLocks noChangeAspect="1"/>
          </p:cNvPicPr>
          <p:nvPr/>
        </p:nvPicPr>
        <p:blipFill>
          <a:blip r:embed="rId3"/>
          <a:stretch>
            <a:fillRect/>
          </a:stretch>
        </p:blipFill>
        <p:spPr>
          <a:xfrm>
            <a:off x="375980" y="4757071"/>
            <a:ext cx="2949565" cy="1663857"/>
          </a:xfrm>
          <a:prstGeom prst="rect">
            <a:avLst/>
          </a:prstGeom>
        </p:spPr>
      </p:pic>
    </p:spTree>
    <p:extLst>
      <p:ext uri="{BB962C8B-B14F-4D97-AF65-F5344CB8AC3E}">
        <p14:creationId xmlns:p14="http://schemas.microsoft.com/office/powerpoint/2010/main" val="2085139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5ED3AD-A84A-47DC-9853-117D07EA70E7}"/>
              </a:ext>
            </a:extLst>
          </p:cNvPr>
          <p:cNvSpPr>
            <a:spLocks noGrp="1"/>
          </p:cNvSpPr>
          <p:nvPr>
            <p:ph type="title"/>
          </p:nvPr>
        </p:nvSpPr>
        <p:spPr>
          <a:xfrm>
            <a:off x="560075" y="918762"/>
            <a:ext cx="5040000" cy="900000"/>
          </a:xfrm>
        </p:spPr>
        <p:txBody>
          <a:bodyPr/>
          <a:lstStyle/>
          <a:p>
            <a:r>
              <a:rPr lang="sv-SE" sz="2000" dirty="0"/>
              <a:t>Uppkopplade </a:t>
            </a:r>
            <a:r>
              <a:rPr lang="sv-SE" sz="2000" dirty="0" err="1"/>
              <a:t>vägytemätningar</a:t>
            </a:r>
            <a:endParaRPr lang="sv-SE" sz="2000" dirty="0"/>
          </a:p>
        </p:txBody>
      </p:sp>
      <p:pic>
        <p:nvPicPr>
          <p:cNvPr id="8" name="Platshållare för bild 7">
            <a:extLst>
              <a:ext uri="{FF2B5EF4-FFF2-40B4-BE49-F238E27FC236}">
                <a16:creationId xmlns:a16="http://schemas.microsoft.com/office/drawing/2014/main" id="{222F981D-52E7-4F86-A1AE-1A36788C6795}"/>
              </a:ext>
            </a:extLst>
          </p:cNvPr>
          <p:cNvPicPr>
            <a:picLocks noGrp="1" noChangeAspect="1"/>
          </p:cNvPicPr>
          <p:nvPr>
            <p:ph type="pic" sz="quarter" idx="13"/>
          </p:nvPr>
        </p:nvPicPr>
        <p:blipFill>
          <a:blip r:embed="rId2"/>
          <a:srcRect l="2008" r="2008"/>
          <a:stretch>
            <a:fillRect/>
          </a:stretch>
        </p:blipFill>
        <p:spPr>
          <a:prstGeom prst="rect">
            <a:avLst/>
          </a:prstGeom>
          <a:effectLst/>
        </p:spPr>
      </p:pic>
      <p:sp>
        <p:nvSpPr>
          <p:cNvPr id="4" name="Platshållare för datum 3">
            <a:extLst>
              <a:ext uri="{FF2B5EF4-FFF2-40B4-BE49-F238E27FC236}">
                <a16:creationId xmlns:a16="http://schemas.microsoft.com/office/drawing/2014/main" id="{C86BAB51-9140-43CF-8DCC-F3B0B7322BAC}"/>
              </a:ext>
            </a:extLst>
          </p:cNvPr>
          <p:cNvSpPr>
            <a:spLocks noGrp="1"/>
          </p:cNvSpPr>
          <p:nvPr>
            <p:ph type="dt" sz="half" idx="14"/>
          </p:nvPr>
        </p:nvSpPr>
        <p:spPr/>
        <p:txBody>
          <a:bodyPr/>
          <a:lstStyle/>
          <a:p>
            <a:endParaRPr lang="sv-SE" dirty="0"/>
          </a:p>
        </p:txBody>
      </p:sp>
      <p:sp>
        <p:nvSpPr>
          <p:cNvPr id="5" name="Platshållare för bildnummer 4">
            <a:extLst>
              <a:ext uri="{FF2B5EF4-FFF2-40B4-BE49-F238E27FC236}">
                <a16:creationId xmlns:a16="http://schemas.microsoft.com/office/drawing/2014/main" id="{15A23F10-D736-456C-853C-5D7A0DE64111}"/>
              </a:ext>
            </a:extLst>
          </p:cNvPr>
          <p:cNvSpPr>
            <a:spLocks noGrp="1"/>
          </p:cNvSpPr>
          <p:nvPr>
            <p:ph type="sldNum" sz="quarter" idx="16"/>
          </p:nvPr>
        </p:nvSpPr>
        <p:spPr/>
        <p:txBody>
          <a:bodyPr/>
          <a:lstStyle/>
          <a:p>
            <a:fld id="{816FEC2C-AD63-44F4-896C-A2025F5FB260}" type="slidenum">
              <a:rPr lang="sv-SE" smtClean="0"/>
              <a:pPr/>
              <a:t>6</a:t>
            </a:fld>
            <a:endParaRPr lang="sv-SE" dirty="0"/>
          </a:p>
        </p:txBody>
      </p:sp>
      <p:sp>
        <p:nvSpPr>
          <p:cNvPr id="6" name="Platshållare för text 5">
            <a:extLst>
              <a:ext uri="{FF2B5EF4-FFF2-40B4-BE49-F238E27FC236}">
                <a16:creationId xmlns:a16="http://schemas.microsoft.com/office/drawing/2014/main" id="{A89872C4-5433-482F-8D50-A2F8B211A88D}"/>
              </a:ext>
            </a:extLst>
          </p:cNvPr>
          <p:cNvSpPr>
            <a:spLocks noGrp="1"/>
          </p:cNvSpPr>
          <p:nvPr>
            <p:ph type="body" sz="quarter" idx="12"/>
          </p:nvPr>
        </p:nvSpPr>
        <p:spPr>
          <a:xfrm>
            <a:off x="459633" y="1818762"/>
            <a:ext cx="5040000" cy="3770238"/>
          </a:xfrm>
        </p:spPr>
        <p:txBody>
          <a:bodyPr/>
          <a:lstStyle/>
          <a:p>
            <a:pPr marL="0" indent="0">
              <a:buNone/>
            </a:pPr>
            <a:r>
              <a:rPr lang="sv-SE" sz="1600" u="sng" dirty="0"/>
              <a:t>Förflyttning</a:t>
            </a:r>
            <a:br>
              <a:rPr lang="sv-SE" sz="1600" dirty="0"/>
            </a:br>
            <a:r>
              <a:rPr lang="sv-SE" sz="1600" dirty="0"/>
              <a:t>Från att manuellt mäta tillståndet för främst sprickor och hål, till att erhålla samma eller liknande information från trafikanternas egna fordon.</a:t>
            </a:r>
          </a:p>
          <a:p>
            <a:pPr marL="0" indent="0">
              <a:buNone/>
            </a:pPr>
            <a:r>
              <a:rPr lang="sv-SE" sz="1600" u="sng" dirty="0"/>
              <a:t>Status</a:t>
            </a:r>
            <a:br>
              <a:rPr lang="sv-SE" sz="1600" dirty="0"/>
            </a:br>
            <a:r>
              <a:rPr lang="sv-SE" sz="1600" dirty="0"/>
              <a:t>Utvärderar tekniken med goda resultat. Ser över hur affärsmodell och omfattning samt kravställning kan se ut.</a:t>
            </a:r>
          </a:p>
          <a:p>
            <a:pPr marL="0" indent="0">
              <a:buNone/>
            </a:pPr>
            <a:r>
              <a:rPr lang="sv-SE" sz="1600" u="sng" dirty="0"/>
              <a:t>Nytta</a:t>
            </a:r>
            <a:br>
              <a:rPr lang="sv-SE" sz="1600" dirty="0"/>
            </a:br>
            <a:r>
              <a:rPr lang="sv-SE" sz="1600" dirty="0"/>
              <a:t>För Trafikverket en kostnadseffektivisering att löpande få information om status på </a:t>
            </a:r>
            <a:r>
              <a:rPr lang="sv-SE" sz="1600" dirty="0" err="1"/>
              <a:t>vägytan</a:t>
            </a:r>
            <a:r>
              <a:rPr lang="sv-SE" sz="1600" dirty="0"/>
              <a:t> jämfört med enstaka tillfällen vid riktade inspektioner. För trafikanten förbättrad väghållning och säkrare vägar</a:t>
            </a:r>
          </a:p>
          <a:p>
            <a:pPr marL="0" indent="0">
              <a:buNone/>
            </a:pPr>
            <a:endParaRPr lang="sv-SE" dirty="0"/>
          </a:p>
        </p:txBody>
      </p:sp>
    </p:spTree>
    <p:extLst>
      <p:ext uri="{BB962C8B-B14F-4D97-AF65-F5344CB8AC3E}">
        <p14:creationId xmlns:p14="http://schemas.microsoft.com/office/powerpoint/2010/main" val="411091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1EB588B9-D662-49E6-A964-CF203F5C0009}"/>
              </a:ext>
            </a:extLst>
          </p:cNvPr>
          <p:cNvSpPr>
            <a:spLocks noGrp="1"/>
          </p:cNvSpPr>
          <p:nvPr>
            <p:ph type="title"/>
          </p:nvPr>
        </p:nvSpPr>
        <p:spPr>
          <a:xfrm>
            <a:off x="6454800" y="1023467"/>
            <a:ext cx="5040000" cy="900000"/>
          </a:xfrm>
        </p:spPr>
        <p:txBody>
          <a:bodyPr/>
          <a:lstStyle/>
          <a:p>
            <a:r>
              <a:rPr lang="sv-SE" sz="2000" dirty="0"/>
              <a:t>Vägarbetsvarning direkt i fordonsdisplayer (</a:t>
            </a:r>
            <a:r>
              <a:rPr lang="sv-SE" sz="2000" dirty="0" err="1"/>
              <a:t>roadwork</a:t>
            </a:r>
            <a:r>
              <a:rPr lang="sv-SE" sz="2000" dirty="0"/>
              <a:t> </a:t>
            </a:r>
            <a:r>
              <a:rPr lang="sv-SE" sz="2000" dirty="0" err="1"/>
              <a:t>warning</a:t>
            </a:r>
            <a:r>
              <a:rPr lang="sv-SE" sz="2000" dirty="0"/>
              <a:t>)</a:t>
            </a:r>
          </a:p>
        </p:txBody>
      </p:sp>
      <p:sp>
        <p:nvSpPr>
          <p:cNvPr id="4" name="Platshållare för datum 3">
            <a:extLst>
              <a:ext uri="{FF2B5EF4-FFF2-40B4-BE49-F238E27FC236}">
                <a16:creationId xmlns:a16="http://schemas.microsoft.com/office/drawing/2014/main" id="{FAF3B5A2-5860-468B-B528-0D1EE6233A6B}"/>
              </a:ext>
            </a:extLst>
          </p:cNvPr>
          <p:cNvSpPr>
            <a:spLocks noGrp="1"/>
          </p:cNvSpPr>
          <p:nvPr>
            <p:ph type="dt" sz="half" idx="14"/>
          </p:nvPr>
        </p:nvSpPr>
        <p:spPr/>
        <p:txBody>
          <a:bodyPr/>
          <a:lstStyle/>
          <a:p>
            <a:endParaRPr lang="sv-SE" dirty="0"/>
          </a:p>
        </p:txBody>
      </p:sp>
      <p:sp>
        <p:nvSpPr>
          <p:cNvPr id="5" name="Platshållare för bildnummer 4">
            <a:extLst>
              <a:ext uri="{FF2B5EF4-FFF2-40B4-BE49-F238E27FC236}">
                <a16:creationId xmlns:a16="http://schemas.microsoft.com/office/drawing/2014/main" id="{AC48021D-0A48-4550-AFC3-629E5054277E}"/>
              </a:ext>
            </a:extLst>
          </p:cNvPr>
          <p:cNvSpPr>
            <a:spLocks noGrp="1"/>
          </p:cNvSpPr>
          <p:nvPr>
            <p:ph type="sldNum" sz="quarter" idx="16"/>
          </p:nvPr>
        </p:nvSpPr>
        <p:spPr/>
        <p:txBody>
          <a:bodyPr/>
          <a:lstStyle/>
          <a:p>
            <a:fld id="{816FEC2C-AD63-44F4-896C-A2025F5FB260}" type="slidenum">
              <a:rPr lang="sv-SE" smtClean="0"/>
              <a:pPr/>
              <a:t>7</a:t>
            </a:fld>
            <a:endParaRPr lang="sv-SE" dirty="0"/>
          </a:p>
        </p:txBody>
      </p:sp>
      <p:sp>
        <p:nvSpPr>
          <p:cNvPr id="8" name="Platshållare för text 7">
            <a:extLst>
              <a:ext uri="{FF2B5EF4-FFF2-40B4-BE49-F238E27FC236}">
                <a16:creationId xmlns:a16="http://schemas.microsoft.com/office/drawing/2014/main" id="{1011C5DF-74BF-467B-9379-C73B89486CA7}"/>
              </a:ext>
            </a:extLst>
          </p:cNvPr>
          <p:cNvSpPr>
            <a:spLocks noGrp="1"/>
          </p:cNvSpPr>
          <p:nvPr>
            <p:ph type="body" sz="quarter" idx="12"/>
          </p:nvPr>
        </p:nvSpPr>
        <p:spPr>
          <a:xfrm>
            <a:off x="6454800" y="1819817"/>
            <a:ext cx="5040000" cy="3888255"/>
          </a:xfrm>
        </p:spPr>
        <p:txBody>
          <a:bodyPr/>
          <a:lstStyle/>
          <a:p>
            <a:pPr marL="0" indent="0">
              <a:buNone/>
            </a:pPr>
            <a:r>
              <a:rPr lang="sv-SE" sz="1600" u="sng" dirty="0"/>
              <a:t>Förflyttning</a:t>
            </a:r>
            <a:br>
              <a:rPr lang="sv-SE" sz="1600" dirty="0"/>
            </a:br>
            <a:r>
              <a:rPr lang="sv-SE" sz="1600" dirty="0"/>
              <a:t>Från att presentera förekomst av vägarbeten dygnsvis på trafikledningsportaler eller i listor, till att direkt i fordonsdisplay varna för annalkande vägarbeten.</a:t>
            </a:r>
          </a:p>
          <a:p>
            <a:pPr marL="0" indent="0">
              <a:buNone/>
            </a:pPr>
            <a:r>
              <a:rPr lang="sv-SE" sz="1600" u="sng" dirty="0"/>
              <a:t>Status</a:t>
            </a:r>
            <a:br>
              <a:rPr lang="sv-SE" sz="1600" dirty="0"/>
            </a:br>
            <a:r>
              <a:rPr lang="sv-SE" sz="1600" dirty="0"/>
              <a:t>Implementerar datautbyteslösning i samarbete med Norska </a:t>
            </a:r>
            <a:r>
              <a:rPr lang="sv-SE" sz="1600" dirty="0" err="1"/>
              <a:t>Vagvesen</a:t>
            </a:r>
            <a:r>
              <a:rPr lang="sv-SE" sz="1600" dirty="0"/>
              <a:t> med sikte på brett införande via redan etablerade tjänster från Trafikverket.</a:t>
            </a:r>
          </a:p>
          <a:p>
            <a:pPr marL="0" indent="0">
              <a:buNone/>
            </a:pPr>
            <a:r>
              <a:rPr lang="sv-SE" sz="1600" u="sng" dirty="0"/>
              <a:t>Nytta</a:t>
            </a:r>
            <a:br>
              <a:rPr lang="sv-SE" sz="1600" dirty="0"/>
            </a:br>
            <a:r>
              <a:rPr lang="sv-SE" sz="1600" dirty="0"/>
              <a:t>För branschen ökad säkerhet och arbetsmiljö, för Trafikverket bättre kvalité och status på informationen, för trafikanten ökad säkerhet och bättre information</a:t>
            </a:r>
          </a:p>
          <a:p>
            <a:pPr marL="0" indent="0">
              <a:buNone/>
            </a:pPr>
            <a:endParaRPr lang="sv-SE" dirty="0"/>
          </a:p>
        </p:txBody>
      </p:sp>
      <p:pic>
        <p:nvPicPr>
          <p:cNvPr id="6" name="Platshållare för bild 5">
            <a:extLst>
              <a:ext uri="{FF2B5EF4-FFF2-40B4-BE49-F238E27FC236}">
                <a16:creationId xmlns:a16="http://schemas.microsoft.com/office/drawing/2014/main" id="{5C80B805-1081-484A-8BFE-559C6CB94318}"/>
              </a:ext>
            </a:extLst>
          </p:cNvPr>
          <p:cNvPicPr>
            <a:picLocks noGrp="1" noChangeAspect="1"/>
          </p:cNvPicPr>
          <p:nvPr>
            <p:ph type="pic" sz="quarter" idx="13"/>
          </p:nvPr>
        </p:nvPicPr>
        <p:blipFill>
          <a:blip r:embed="rId3"/>
          <a:srcRect l="6312" r="6312"/>
          <a:stretch>
            <a:fillRect/>
          </a:stretch>
        </p:blipFill>
        <p:spPr>
          <a:xfrm>
            <a:off x="334585" y="1139691"/>
            <a:ext cx="5040000" cy="4320000"/>
          </a:xfrm>
          <a:prstGeom prst="rect">
            <a:avLst/>
          </a:prstGeom>
        </p:spPr>
      </p:pic>
      <p:pic>
        <p:nvPicPr>
          <p:cNvPr id="9" name="Bildobjekt 8">
            <a:extLst>
              <a:ext uri="{FF2B5EF4-FFF2-40B4-BE49-F238E27FC236}">
                <a16:creationId xmlns:a16="http://schemas.microsoft.com/office/drawing/2014/main" id="{D710AE5B-D16D-4431-9FF1-DFFCFE118870}"/>
              </a:ext>
            </a:extLst>
          </p:cNvPr>
          <p:cNvPicPr>
            <a:picLocks noChangeAspect="1"/>
          </p:cNvPicPr>
          <p:nvPr/>
        </p:nvPicPr>
        <p:blipFill>
          <a:blip r:embed="rId4"/>
          <a:stretch>
            <a:fillRect/>
          </a:stretch>
        </p:blipFill>
        <p:spPr>
          <a:xfrm>
            <a:off x="2977927" y="4435367"/>
            <a:ext cx="2840982" cy="1597290"/>
          </a:xfrm>
          <a:prstGeom prst="rect">
            <a:avLst/>
          </a:prstGeom>
        </p:spPr>
      </p:pic>
    </p:spTree>
    <p:extLst>
      <p:ext uri="{BB962C8B-B14F-4D97-AF65-F5344CB8AC3E}">
        <p14:creationId xmlns:p14="http://schemas.microsoft.com/office/powerpoint/2010/main" val="3063512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A4F2F-F4A9-F6CD-2D76-FA955C552E75}"/>
            </a:ext>
          </a:extLst>
        </p:cNvPr>
        <p:cNvGrpSpPr/>
        <p:nvPr/>
      </p:nvGrpSpPr>
      <p:grpSpPr>
        <a:xfrm>
          <a:off x="0" y="0"/>
          <a:ext cx="0" cy="0"/>
          <a:chOff x="0" y="0"/>
          <a:chExt cx="0" cy="0"/>
        </a:xfrm>
      </p:grpSpPr>
      <p:pic>
        <p:nvPicPr>
          <p:cNvPr id="3" name="Bildobjekt 2" descr="En bild som visar skärmbild, träd, Multimedieprogram, utomhus&#10;&#10;Automatiskt genererad beskrivning">
            <a:extLst>
              <a:ext uri="{FF2B5EF4-FFF2-40B4-BE49-F238E27FC236}">
                <a16:creationId xmlns:a16="http://schemas.microsoft.com/office/drawing/2014/main" id="{9C98A7B1-2EBC-E47E-F447-522328508E81}"/>
              </a:ext>
            </a:extLst>
          </p:cNvPr>
          <p:cNvPicPr>
            <a:picLocks noChangeAspect="1"/>
          </p:cNvPicPr>
          <p:nvPr/>
        </p:nvPicPr>
        <p:blipFill>
          <a:blip r:embed="rId3"/>
          <a:stretch>
            <a:fillRect/>
          </a:stretch>
        </p:blipFill>
        <p:spPr>
          <a:xfrm>
            <a:off x="4773313" y="2104008"/>
            <a:ext cx="7418687" cy="4057095"/>
          </a:xfrm>
          <a:prstGeom prst="rect">
            <a:avLst/>
          </a:prstGeom>
        </p:spPr>
      </p:pic>
      <p:sp>
        <p:nvSpPr>
          <p:cNvPr id="6" name="Platshållare för text 5">
            <a:extLst>
              <a:ext uri="{FF2B5EF4-FFF2-40B4-BE49-F238E27FC236}">
                <a16:creationId xmlns:a16="http://schemas.microsoft.com/office/drawing/2014/main" id="{A97867B4-2094-4C5D-9DEC-1981E28B8341}"/>
              </a:ext>
            </a:extLst>
          </p:cNvPr>
          <p:cNvSpPr txBox="1">
            <a:spLocks/>
          </p:cNvSpPr>
          <p:nvPr/>
        </p:nvSpPr>
        <p:spPr>
          <a:xfrm>
            <a:off x="245158" y="2104008"/>
            <a:ext cx="4641011" cy="4714986"/>
          </a:xfrm>
          <a:prstGeom prst="rect">
            <a:avLst/>
          </a:prstGeom>
        </p:spPr>
        <p:txBody>
          <a:bodyPr vert="horz" lIns="91440" tIns="45720" rIns="91440" bIns="45720" rtlCol="0" anchor="ctr"/>
          <a:lstStyle>
            <a:defPPr>
              <a:defRPr lang="sv-SE"/>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sv-SE" sz="1600" u="sng" dirty="0"/>
              <a:t>Förflyttning</a:t>
            </a:r>
            <a:br>
              <a:rPr lang="sv-SE" sz="1600" dirty="0"/>
            </a:br>
            <a:r>
              <a:rPr lang="sv-SE" sz="1600" dirty="0"/>
              <a:t>Från att manuellt mäta tillståndet till att erhålla samma eller liknande information från trafikanternas egna fordon. Detta ska ske via a</a:t>
            </a:r>
            <a:r>
              <a:rPr lang="en-US" sz="1600" dirty="0" err="1"/>
              <a:t>utomatisk</a:t>
            </a:r>
            <a:r>
              <a:rPr lang="en-US" sz="1600" dirty="0"/>
              <a:t> AI-</a:t>
            </a:r>
            <a:r>
              <a:rPr lang="en-US" sz="1600" dirty="0" err="1"/>
              <a:t>baserad</a:t>
            </a:r>
            <a:r>
              <a:rPr lang="en-US" sz="1600" dirty="0"/>
              <a:t> </a:t>
            </a:r>
            <a:r>
              <a:rPr lang="en-US" sz="1600" dirty="0" err="1"/>
              <a:t>extrahering</a:t>
            </a:r>
            <a:r>
              <a:rPr lang="en-US" sz="1600" dirty="0"/>
              <a:t> av </a:t>
            </a:r>
            <a:r>
              <a:rPr lang="en-US" sz="1600" dirty="0" err="1"/>
              <a:t>anläggningsdata</a:t>
            </a:r>
            <a:r>
              <a:rPr lang="en-US" sz="1600" dirty="0"/>
              <a:t>. </a:t>
            </a:r>
            <a:r>
              <a:rPr lang="en-US" sz="1600" dirty="0" err="1"/>
              <a:t>Extrahering</a:t>
            </a:r>
            <a:r>
              <a:rPr lang="en-US" sz="1600" dirty="0"/>
              <a:t> av </a:t>
            </a:r>
            <a:r>
              <a:rPr lang="en-US" sz="1600" dirty="0" err="1"/>
              <a:t>vägutrustning</a:t>
            </a:r>
            <a:r>
              <a:rPr lang="en-US" sz="1600" dirty="0"/>
              <a:t> </a:t>
            </a:r>
            <a:r>
              <a:rPr lang="en-US" sz="1600" dirty="0" err="1"/>
              <a:t>för</a:t>
            </a:r>
            <a:r>
              <a:rPr lang="en-US" sz="1600" dirty="0"/>
              <a:t> </a:t>
            </a:r>
            <a:r>
              <a:rPr lang="en-US" sz="1600" dirty="0" err="1"/>
              <a:t>underhållsplanering</a:t>
            </a:r>
            <a:r>
              <a:rPr lang="en-US" sz="1600" dirty="0"/>
              <a:t> </a:t>
            </a:r>
            <a:r>
              <a:rPr lang="en-US" sz="1600" dirty="0" err="1"/>
              <a:t>samt</a:t>
            </a:r>
            <a:r>
              <a:rPr lang="en-US" sz="1600" dirty="0"/>
              <a:t> </a:t>
            </a:r>
            <a:r>
              <a:rPr lang="en-US" sz="1600" dirty="0" err="1"/>
              <a:t>säkerhetsplanering</a:t>
            </a:r>
            <a:r>
              <a:rPr lang="en-US" sz="1600" dirty="0"/>
              <a:t> av </a:t>
            </a:r>
            <a:r>
              <a:rPr lang="en-US" sz="1600" dirty="0" err="1"/>
              <a:t>vägområdet</a:t>
            </a:r>
            <a:endParaRPr lang="en-US" sz="1600" dirty="0"/>
          </a:p>
          <a:p>
            <a:pPr algn="l"/>
            <a:endParaRPr lang="sv-SE" sz="1600" dirty="0"/>
          </a:p>
          <a:p>
            <a:pPr algn="l"/>
            <a:r>
              <a:rPr lang="sv-SE" sz="1600" u="sng" dirty="0"/>
              <a:t>Status</a:t>
            </a:r>
            <a:br>
              <a:rPr lang="sv-SE" sz="1600" dirty="0"/>
            </a:br>
            <a:r>
              <a:rPr lang="sv-SE" sz="1600" dirty="0"/>
              <a:t>Utvärderar tekniken med goda resultat. Ser över hur affärsmodell och omfattning samt kravställning kan se ut.</a:t>
            </a:r>
          </a:p>
          <a:p>
            <a:pPr algn="l"/>
            <a:endParaRPr lang="sv-SE" sz="1600" dirty="0"/>
          </a:p>
          <a:p>
            <a:pPr algn="l"/>
            <a:r>
              <a:rPr lang="sv-SE" sz="1600" u="sng" dirty="0"/>
              <a:t>Nytta</a:t>
            </a:r>
            <a:br>
              <a:rPr lang="sv-SE" sz="1600" dirty="0"/>
            </a:br>
            <a:r>
              <a:rPr lang="sv-SE" sz="1600" dirty="0"/>
              <a:t>För Trafikverket en kostnadseffektivisering att löpande få information om status på vägutrustning jämfört med enstaka tillfällen vid riktade inspektioner. För trafikanten förbättrad väghållning och säkrare vägar</a:t>
            </a:r>
          </a:p>
          <a:p>
            <a:endParaRPr lang="sv-SE" dirty="0"/>
          </a:p>
        </p:txBody>
      </p:sp>
      <p:sp>
        <p:nvSpPr>
          <p:cNvPr id="8" name="textruta 7">
            <a:extLst>
              <a:ext uri="{FF2B5EF4-FFF2-40B4-BE49-F238E27FC236}">
                <a16:creationId xmlns:a16="http://schemas.microsoft.com/office/drawing/2014/main" id="{B34B7522-1E57-4259-B35C-AD00C1F4C678}"/>
              </a:ext>
            </a:extLst>
          </p:cNvPr>
          <p:cNvSpPr txBox="1"/>
          <p:nvPr/>
        </p:nvSpPr>
        <p:spPr>
          <a:xfrm>
            <a:off x="96478" y="1260148"/>
            <a:ext cx="6472766" cy="400110"/>
          </a:xfrm>
          <a:prstGeom prst="rect">
            <a:avLst/>
          </a:prstGeom>
          <a:noFill/>
        </p:spPr>
        <p:txBody>
          <a:bodyPr wrap="square">
            <a:spAutoFit/>
          </a:bodyPr>
          <a:lstStyle/>
          <a:p>
            <a:r>
              <a:rPr lang="sv-SE" sz="2000" b="1" dirty="0"/>
              <a:t>Tillståndsbedömning vägutrustning </a:t>
            </a:r>
            <a:r>
              <a:rPr lang="sv-SE" sz="2000" b="1" dirty="0" err="1"/>
              <a:t>bla</a:t>
            </a:r>
            <a:r>
              <a:rPr lang="sv-SE" sz="2000" b="1" dirty="0"/>
              <a:t> vägräcken</a:t>
            </a:r>
          </a:p>
        </p:txBody>
      </p:sp>
    </p:spTree>
    <p:extLst>
      <p:ext uri="{BB962C8B-B14F-4D97-AF65-F5344CB8AC3E}">
        <p14:creationId xmlns:p14="http://schemas.microsoft.com/office/powerpoint/2010/main" val="1693516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p:txBody>
          <a:bodyPr/>
          <a:lstStyle/>
          <a:p>
            <a:r>
              <a:rPr lang="sv-SE" sz="3200" dirty="0">
                <a:effectLst/>
                <a:latin typeface="Calibri" panose="020F0502020204030204" pitchFamily="34" charset="0"/>
                <a:ea typeface="Calibri" panose="020F0502020204030204" pitchFamily="34" charset="0"/>
                <a:cs typeface="Arial" panose="020B0604020202020204" pitchFamily="34" charset="0"/>
              </a:rPr>
              <a:t>Systemdemonstration nollutsläppsfordon Basunderhåll väg</a:t>
            </a:r>
            <a:endParaRPr lang="sv-SE" sz="5400" dirty="0"/>
          </a:p>
        </p:txBody>
      </p:sp>
      <p:sp>
        <p:nvSpPr>
          <p:cNvPr id="9" name="Platshållare för text 8">
            <a:extLst>
              <a:ext uri="{FF2B5EF4-FFF2-40B4-BE49-F238E27FC236}">
                <a16:creationId xmlns:a16="http://schemas.microsoft.com/office/drawing/2014/main" id="{B10A457A-EAF8-4165-9FD9-D79658F90D55}"/>
              </a:ext>
            </a:extLst>
          </p:cNvPr>
          <p:cNvSpPr>
            <a:spLocks noGrp="1"/>
          </p:cNvSpPr>
          <p:nvPr>
            <p:ph type="body" sz="quarter" idx="12"/>
          </p:nvPr>
        </p:nvSpPr>
        <p:spPr/>
        <p:txBody>
          <a:bodyPr/>
          <a:lstStyle/>
          <a:p>
            <a:r>
              <a:rPr lang="sv-SE" sz="1800" dirty="0">
                <a:solidFill>
                  <a:srgbClr val="000000"/>
                </a:solidFill>
                <a:effectLst/>
                <a:latin typeface="Georgia" panose="02040502050405020303" pitchFamily="18" charset="0"/>
                <a:ea typeface="Calibri" panose="020F0502020204030204" pitchFamily="34" charset="0"/>
                <a:cs typeface="Arial" panose="020B0604020202020204" pitchFamily="34" charset="0"/>
              </a:rPr>
              <a:t>Syftet </a:t>
            </a:r>
            <a:r>
              <a:rPr lang="sv-SE" sz="1800" dirty="0">
                <a:solidFill>
                  <a:srgbClr val="000000"/>
                </a:solidFill>
                <a:latin typeface="Georgia" panose="02040502050405020303" pitchFamily="18" charset="0"/>
                <a:ea typeface="Calibri" panose="020F0502020204030204" pitchFamily="34" charset="0"/>
                <a:cs typeface="Arial" panose="020B0604020202020204" pitchFamily="34" charset="0"/>
              </a:rPr>
              <a:t>med denna Intresseanmälan (</a:t>
            </a:r>
            <a:r>
              <a:rPr lang="sv-SE" sz="1800" dirty="0">
                <a:solidFill>
                  <a:srgbClr val="000000"/>
                </a:solidFill>
                <a:effectLst/>
                <a:latin typeface="Georgia" panose="02040502050405020303" pitchFamily="18" charset="0"/>
                <a:ea typeface="Calibri" panose="020F0502020204030204" pitchFamily="34" charset="0"/>
                <a:cs typeface="Arial" panose="020B0604020202020204" pitchFamily="34" charset="0"/>
              </a:rPr>
              <a:t>RFI </a:t>
            </a:r>
            <a:r>
              <a:rPr lang="sv-SE" sz="1800" dirty="0" err="1">
                <a:solidFill>
                  <a:srgbClr val="000000"/>
                </a:solidFill>
                <a:effectLst/>
                <a:latin typeface="Georgia" panose="02040502050405020303" pitchFamily="18" charset="0"/>
                <a:ea typeface="Calibri" panose="020F0502020204030204" pitchFamily="34" charset="0"/>
                <a:cs typeface="Arial" panose="020B0604020202020204" pitchFamily="34" charset="0"/>
              </a:rPr>
              <a:t>Request</a:t>
            </a:r>
            <a:r>
              <a:rPr lang="sv-SE" sz="1800" dirty="0">
                <a:solidFill>
                  <a:srgbClr val="000000"/>
                </a:solidFill>
                <a:effectLst/>
                <a:latin typeface="Georgia" panose="02040502050405020303" pitchFamily="18" charset="0"/>
                <a:ea typeface="Calibri" panose="020F0502020204030204" pitchFamily="34" charset="0"/>
                <a:cs typeface="Arial" panose="020B0604020202020204" pitchFamily="34" charset="0"/>
              </a:rPr>
              <a:t> For Information) är att ge Trafikverket en bättre </a:t>
            </a:r>
            <a:r>
              <a:rPr lang="sv-SE" sz="1800" dirty="0">
                <a:effectLst/>
                <a:latin typeface="Georgia" panose="02040502050405020303" pitchFamily="18" charset="0"/>
                <a:ea typeface="Calibri" panose="020F0502020204030204" pitchFamily="34" charset="0"/>
                <a:cs typeface="Arial" panose="020B0604020202020204" pitchFamily="34" charset="0"/>
              </a:rPr>
              <a:t>förståelse för marknadens kunskap och uppfattning gällande användandet av tunga (över 3,5 ton) nollutsläppslastbilar i upphandlade entreprenader, inom underhållsverksamheten. </a:t>
            </a:r>
          </a:p>
          <a:p>
            <a:r>
              <a:rPr lang="sv-SE" sz="1800" dirty="0">
                <a:effectLst/>
                <a:latin typeface="Georgia" panose="02040502050405020303" pitchFamily="18" charset="0"/>
                <a:ea typeface="Calibri" panose="020F0502020204030204" pitchFamily="34" charset="0"/>
              </a:rPr>
              <a:t>Trafikverket vill genom RFI få ökad kunskap om de utmaningar som finns inom nollutsläppsteknik generellt, vinterväghållning (startkriterier och åtgärdstider) samt ladd- och tankinfrastruktur. </a:t>
            </a:r>
            <a:endParaRPr lang="sv-SE" sz="1800" dirty="0">
              <a:effectLst/>
              <a:latin typeface="Calibri" panose="020F0502020204030204" pitchFamily="34" charset="0"/>
              <a:ea typeface="Calibri" panose="020F0502020204030204" pitchFamily="34" charset="0"/>
            </a:endParaRPr>
          </a:p>
          <a:p>
            <a:r>
              <a:rPr lang="sv-SE" sz="1800" dirty="0">
                <a:effectLst/>
                <a:latin typeface="Georgia" panose="02040502050405020303" pitchFamily="18" charset="0"/>
                <a:ea typeface="Calibri" panose="020F0502020204030204" pitchFamily="34" charset="0"/>
              </a:rPr>
              <a:t>Utifrån era svar på våra frågor vill vi även få en övergripande förståelse för hur vi bättre kan </a:t>
            </a:r>
            <a:r>
              <a:rPr lang="sv-SE" sz="1800" dirty="0" err="1">
                <a:effectLst/>
                <a:latin typeface="Georgia" panose="02040502050405020303" pitchFamily="18" charset="0"/>
                <a:ea typeface="Calibri" panose="020F0502020204030204" pitchFamily="34" charset="0"/>
              </a:rPr>
              <a:t>kravställa</a:t>
            </a:r>
            <a:r>
              <a:rPr lang="sv-SE" sz="1800" dirty="0">
                <a:effectLst/>
                <a:latin typeface="Georgia" panose="02040502050405020303" pitchFamily="18" charset="0"/>
                <a:ea typeface="Calibri" panose="020F0502020204030204" pitchFamily="34" charset="0"/>
              </a:rPr>
              <a:t> och anpassa våra kontrakt. Detta kan sedan utvecklas i dialogerna. </a:t>
            </a:r>
            <a:endParaRPr lang="sv-SE" sz="1800" dirty="0">
              <a:effectLst/>
              <a:latin typeface="Calibri" panose="020F0502020204030204" pitchFamily="34" charset="0"/>
              <a:ea typeface="Calibri" panose="020F0502020204030204" pitchFamily="34" charset="0"/>
            </a:endParaRPr>
          </a:p>
          <a:p>
            <a:pPr marL="0" indent="0">
              <a:buNone/>
            </a:pPr>
            <a:endParaRPr lang="sv-SE" dirty="0"/>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9</a:t>
            </a:fld>
            <a:endParaRPr lang="sv-SE" dirty="0"/>
          </a:p>
        </p:txBody>
      </p:sp>
    </p:spTree>
    <p:extLst>
      <p:ext uri="{BB962C8B-B14F-4D97-AF65-F5344CB8AC3E}">
        <p14:creationId xmlns:p14="http://schemas.microsoft.com/office/powerpoint/2010/main" val="3523568596"/>
      </p:ext>
    </p:extLst>
  </p:cSld>
  <p:clrMapOvr>
    <a:masterClrMapping/>
  </p:clrMapOvr>
</p:sld>
</file>

<file path=ppt/theme/theme1.xml><?xml version="1.0" encoding="utf-8"?>
<a:theme xmlns:a="http://schemas.openxmlformats.org/drawingml/2006/main" name="Logoty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x" id="{313A48FF-50EA-4D7E-92C9-D77E721D7BBB}" vid="{94786BAC-ACFF-4497-BE3A-D061B1236287}"/>
    </a:ext>
  </a:extLst>
</a:theme>
</file>

<file path=ppt/theme/theme2.xml><?xml version="1.0" encoding="utf-8"?>
<a:theme xmlns:a="http://schemas.openxmlformats.org/drawingml/2006/main" name="1 Huvudrubrik med logotyp">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x" id="{313A48FF-50EA-4D7E-92C9-D77E721D7BBB}" vid="{123D040E-DEDA-43B5-AC20-25C1706C344D}"/>
    </a:ext>
  </a:extLst>
</a:theme>
</file>

<file path=ppt/theme/theme3.xml><?xml version="1.0" encoding="utf-8"?>
<a:theme xmlns:a="http://schemas.openxmlformats.org/drawingml/2006/main" name="2_Kapitelrubrik med logotyp">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x" id="{313A48FF-50EA-4D7E-92C9-D77E721D7BBB}" vid="{6A7FBE6F-B2DA-4F01-995E-A795EBC6CD1E}"/>
    </a:ext>
  </a:extLst>
</a:theme>
</file>

<file path=ppt/theme/theme4.xml><?xml version="1.0" encoding="utf-8"?>
<a:theme xmlns:a="http://schemas.openxmlformats.org/drawingml/2006/main" name="4_Rubrik, inehåll, titel, datum, sidnr">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x" id="{313A48FF-50EA-4D7E-92C9-D77E721D7BBB}" vid="{C744E65B-CF2A-4F11-B6C9-C7E6C9296EBC}"/>
    </a:ext>
  </a:extLst>
</a:theme>
</file>

<file path=ppt/theme/theme5.xml><?xml version="1.0" encoding="utf-8"?>
<a:theme xmlns:a="http://schemas.openxmlformats.org/drawingml/2006/main" name="3_Rubrik med logo och bild">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x" id="{313A48FF-50EA-4D7E-92C9-D77E721D7BBB}" vid="{EDF771EA-7E9F-407E-88AC-37B16E9E16A4}"/>
    </a:ext>
  </a:extLst>
</a:theme>
</file>

<file path=ppt/theme/theme6.xml><?xml version="1.0" encoding="utf-8"?>
<a:theme xmlns:a="http://schemas.openxmlformats.org/drawingml/2006/main" name="Office-tema">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ma">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rvDocumentTemplateId xmlns="Trafikverket">TMALL 0145</TrvDocumentTemplateId>
    <TrvDocumentTemplateVersion xmlns="Trafikverket">5.0</TrvDocumentTemplateVersion>
    <Skapat_x0020_av_x0020_NY xmlns="Trafikverket">Gustafsson Kristina, PLa1us</Skapat_x0020_av_x0020_NY>
    <Dokumentdatum_x0020_NY xmlns="Trafikverket">2025-02-20T23:00:00+00:00</Dokumentdatum_x0020_NY>
    <TRVversionNY xmlns="Trafikverket">1.20</TRVversionNY>
    <TaxCatchAll xmlns="b56758ce-504b-44ca-9929-b5c210a7fe5b">
      <Value>151</Value>
      <Value>144</Value>
    </TaxCatchAll>
    <TrvConfidentialityLevelTaxHTField0 xmlns="b56758ce-504b-44ca-9929-b5c210a7fe5b">
      <Terms xmlns="http://schemas.microsoft.com/office/infopath/2007/PartnerControls">
        <TermInfo xmlns="http://schemas.microsoft.com/office/infopath/2007/PartnerControls">
          <TermName xmlns="http://schemas.microsoft.com/office/infopath/2007/PartnerControls">1 Ej känslig</TermName>
          <TermId xmlns="http://schemas.microsoft.com/office/infopath/2007/PartnerControls">d6b02225-a7b5-4820-9bf2-4651be70f844</TermId>
        </TermInfo>
      </Terms>
    </TrvConfidentialityLevelTaxHTField0>
    <TrvUploadedDocumentTypeTaxHTField0 xmlns="b56758ce-504b-44ca-9929-b5c210a7fe5b">
      <Terms xmlns="http://schemas.microsoft.com/office/infopath/2007/PartnerControls">
        <TermInfo xmlns="http://schemas.microsoft.com/office/infopath/2007/PartnerControls">
          <TermName xmlns="http://schemas.microsoft.com/office/infopath/2007/PartnerControls">UPPLADDAT DOKUMENT</TermName>
          <TermId xmlns="http://schemas.microsoft.com/office/infopath/2007/PartnerControls">7c5b34d8-57da-44ed-9451-2f10a78af863</TermId>
        </TermInfo>
      </Terms>
    </TrvUploadedDocumentTypeTaxHTField0>
  </documentManagement>
</p:properties>
</file>

<file path=customXml/item3.xml><?xml version="1.0" encoding="utf-8"?>
<ct:contentTypeSchema xmlns:ct="http://schemas.microsoft.com/office/2006/metadata/contentType" xmlns:ma="http://schemas.microsoft.com/office/2006/metadata/properties/metaAttributes" ct:_="" ma:_="" ma:contentTypeName="Uppladdat arbetsrumsdokument" ma:contentTypeID="0x0101002EE44F411E754ABAB6EB27FC7D8442BF00FBDC29B7F7B140FA848AB6ABEF7636D900A5F290575AC7B44D9D21510F42200CC1" ma:contentTypeVersion="7" ma:contentTypeDescription="Dokument som inte utgår från en av Trafikverket godkänd dokumentmall." ma:contentTypeScope="" ma:versionID="138ef2fd558711a4a9b6606ed12d3087">
  <xsd:schema xmlns:xsd="http://www.w3.org/2001/XMLSchema" xmlns:xs="http://www.w3.org/2001/XMLSchema" xmlns:p="http://schemas.microsoft.com/office/2006/metadata/properties" xmlns:ns1="Trafikverket" xmlns:ns3="b56758ce-504b-44ca-9929-b5c210a7fe5b" xmlns:ns4="f43b100d-d4e1-4e95-b24b-504e19bd1be8" targetNamespace="http://schemas.microsoft.com/office/2006/metadata/properties" ma:root="true" ma:fieldsID="5e5e35ad53f67bf025e84dc950fc8b64" ns1:_="" ns3:_="" ns4:_="">
    <xsd:import namespace="Trafikverket"/>
    <xsd:import namespace="b56758ce-504b-44ca-9929-b5c210a7fe5b"/>
    <xsd:import namespace="f43b100d-d4e1-4e95-b24b-504e19bd1be8"/>
    <xsd:element name="properties">
      <xsd:complexType>
        <xsd:sequence>
          <xsd:element name="documentManagement">
            <xsd:complexType>
              <xsd:all>
                <xsd:element ref="ns1:Skapat_x0020_av_x0020_NY"/>
                <xsd:element ref="ns1:Dokumentdatum_x0020_NY"/>
                <xsd:element ref="ns1:TRVversionNY" minOccurs="0"/>
                <xsd:element ref="ns1:TrvDocumentTemplateId" minOccurs="0"/>
                <xsd:element ref="ns1:TrvDocumentTemplateVersion" minOccurs="0"/>
                <xsd:element ref="ns3:TrvUploadedDocumentTypeTaxHTField0" minOccurs="0"/>
                <xsd:element ref="ns3:TaxCatchAll" minOccurs="0"/>
                <xsd:element ref="ns3:TaxCatchAllLabel" minOccurs="0"/>
                <xsd:element ref="ns3:TrvConfidentialityLevelTaxHTField0"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Trafikverket" elementFormDefault="qualified">
    <xsd:import namespace="http://schemas.microsoft.com/office/2006/documentManagement/types"/>
    <xsd:import namespace="http://schemas.microsoft.com/office/infopath/2007/PartnerControls"/>
    <xsd:element name="Skapat_x0020_av_x0020_NY" ma:index="0" ma:displayName="Skapat av" ma:description="Namn och organisationsbeteckning för den person som skapat dokumentet." ma:internalName="TrvCreatedBy" ma:readOnly="false">
      <xsd:simpleType>
        <xsd:restriction base="dms:Text"/>
      </xsd:simpleType>
    </xsd:element>
    <xsd:element name="Dokumentdatum_x0020_NY" ma:index="2" ma:displayName="Dokumentdatum" ma:description="Datum för nuvarande version" ma:format="DateOnly" ma:internalName="TrvDocumentDate" ma:readOnly="false">
      <xsd:simpleType>
        <xsd:restriction base="dms:DateTime"/>
      </xsd:simpleType>
    </xsd:element>
    <xsd:element name="TRVversionNY" ma:index="8" nillable="true" ma:displayName="Version" ma:description="Dokumentets versionsnummer" ma:internalName="TrvVersion" ma:readOnly="true">
      <xsd:simpleType>
        <xsd:restriction base="dms:Text"/>
      </xsd:simpleType>
    </xsd:element>
    <xsd:element name="TrvDocumentTemplateId" ma:index="9" nillable="true" ma:displayName="TMALL-nummer" ma:description="Unik sträng eller nummer som identifierar dokumentmallen. Värdet sätts av respektive system." ma:internalName="TrvDocumentTemplateId" ma:readOnly="true">
      <xsd:simpleType>
        <xsd:restriction base="dms:Text"/>
      </xsd:simpleType>
    </xsd:element>
    <xsd:element name="TrvDocumentTemplateVersion" ma:index="10" nillable="true" ma:displayName="Mallversion" ma:description="Dokumentmallens versionsnummer" ma:internalName="TrvDocumentTemplateVers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6758ce-504b-44ca-9929-b5c210a7fe5b" elementFormDefault="qualified">
    <xsd:import namespace="http://schemas.microsoft.com/office/2006/documentManagement/types"/>
    <xsd:import namespace="http://schemas.microsoft.com/office/infopath/2007/PartnerControls"/>
    <xsd:element name="TrvUploadedDocumentTypeTaxHTField0" ma:index="13" ma:taxonomy="true" ma:internalName="TrvUploadedDocumentTypeTaxHTField0" ma:taxonomyFieldName="TrvUploadedDocumentType" ma:displayName="Dokumenttyp för uppladdade dokument" ma:readOnly="false" ma:default="144;#UPPLADDAT DOKUMENT|7c5b34d8-57da-44ed-9451-2f10a78af863" ma:fieldId="{eb96df49-af7b-4885-ae87-85b965eb0ad2}" ma:sspId="56b52474-2a4b-42ac-ac16-0a67cba4e670" ma:termSetId="152f56a5-fdb2-4180-8a6e-79ef00400bc3" ma:anchorId="238613c4-8162-47c5-b0c8-3db178651ae8" ma:open="false" ma:isKeyword="false">
      <xsd:complexType>
        <xsd:sequence>
          <xsd:element ref="pc:Terms" minOccurs="0" maxOccurs="1"/>
        </xsd:sequence>
      </xsd:complexType>
    </xsd:element>
    <xsd:element name="TaxCatchAll" ma:index="14" nillable="true" ma:displayName="Taxonomy Catch All Column" ma:description="" ma:hidden="true" ma:list="{fa3e9a39-4488-4351-bb1c-68d9a1713dfe}" ma:internalName="TaxCatchAll" ma:showField="CatchAllData" ma:web="b56758ce-504b-44ca-9929-b5c210a7fe5b">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description="" ma:hidden="true" ma:list="{fa3e9a39-4488-4351-bb1c-68d9a1713dfe}" ma:internalName="TaxCatchAllLabel" ma:readOnly="true" ma:showField="CatchAllDataLabel" ma:web="b56758ce-504b-44ca-9929-b5c210a7fe5b">
      <xsd:complexType>
        <xsd:complexContent>
          <xsd:extension base="dms:MultiChoiceLookup">
            <xsd:sequence>
              <xsd:element name="Value" type="dms:Lookup" maxOccurs="unbounded" minOccurs="0" nillable="true"/>
            </xsd:sequence>
          </xsd:extension>
        </xsd:complexContent>
      </xsd:complexType>
    </xsd:element>
    <xsd:element name="TrvConfidentialityLevelTaxHTField0" ma:index="17" ma:taxonomy="true" ma:internalName="TrvConfidentialityLevelTaxHTField0" ma:taxonomyFieldName="TrvConfidentialityLevel" ma:displayName="Konfidentialitetsnivå" ma:readOnly="false" ma:default="" ma:fieldId="{a84a37ca-5c43-43e3-a37a-c23c41d1607d}" ma:sspId="56b52474-2a4b-42ac-ac16-0a67cba4e670" ma:termSetId="4d666f29-dc73-4030-952a-63de8896f39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43b100d-d4e1-4e95-b24b-504e19bd1be8" elementFormDefault="qualified">
    <xsd:import namespace="http://schemas.microsoft.com/office/2006/documentManagement/types"/>
    <xsd:import namespace="http://schemas.microsoft.com/office/infopath/2007/PartnerControls"/>
    <xsd:element name="SharedWithUsers" ma:index="19"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Innehållstyp"/>
        <xsd:element ref="dc:title" maxOccurs="1" ma:index="1" ma:displayName="Dokument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7995CE-3062-4DCB-913E-CA7C92E2CDC1}">
  <ds:schemaRefs>
    <ds:schemaRef ds:uri="http://schemas.microsoft.com/sharepoint/v3/contenttype/forms"/>
  </ds:schemaRefs>
</ds:datastoreItem>
</file>

<file path=customXml/itemProps2.xml><?xml version="1.0" encoding="utf-8"?>
<ds:datastoreItem xmlns:ds="http://schemas.openxmlformats.org/officeDocument/2006/customXml" ds:itemID="{E74B4E73-29F5-4C44-AEDC-5752B130AE4E}">
  <ds:schemaRefs>
    <ds:schemaRef ds:uri="http://purl.org/dc/elements/1.1/"/>
    <ds:schemaRef ds:uri="f43b100d-d4e1-4e95-b24b-504e19bd1be8"/>
    <ds:schemaRef ds:uri="Trafikverket"/>
    <ds:schemaRef ds:uri="http://purl.org/dc/terms/"/>
    <ds:schemaRef ds:uri="http://schemas.microsoft.com/office/2006/documentManagement/types"/>
    <ds:schemaRef ds:uri="http://purl.org/dc/dcmitype/"/>
    <ds:schemaRef ds:uri="http://schemas.microsoft.com/office/infopath/2007/PartnerControls"/>
    <ds:schemaRef ds:uri="http://schemas.microsoft.com/office/2006/metadata/properties"/>
    <ds:schemaRef ds:uri="http://schemas.openxmlformats.org/package/2006/metadata/core-properties"/>
    <ds:schemaRef ds:uri="b56758ce-504b-44ca-9929-b5c210a7fe5b"/>
    <ds:schemaRef ds:uri="http://www.w3.org/XML/1998/namespace"/>
  </ds:schemaRefs>
</ds:datastoreItem>
</file>

<file path=customXml/itemProps3.xml><?xml version="1.0" encoding="utf-8"?>
<ds:datastoreItem xmlns:ds="http://schemas.openxmlformats.org/officeDocument/2006/customXml" ds:itemID="{D758F273-310A-4210-8291-287ACAEA38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Trafikverket"/>
    <ds:schemaRef ds:uri="b56758ce-504b-44ca-9929-b5c210a7fe5b"/>
    <ds:schemaRef ds:uri="f43b100d-d4e1-4e95-b24b-504e19bd1b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Presentation_Trafikverket</Template>
  <TotalTime>1468</TotalTime>
  <Words>1293</Words>
  <Application>Microsoft Office PowerPoint</Application>
  <PresentationFormat>Bredbild</PresentationFormat>
  <Paragraphs>135</Paragraphs>
  <Slides>13</Slides>
  <Notes>4</Notes>
  <HiddenSlides>0</HiddenSlides>
  <MMClips>0</MMClips>
  <ScaleCrop>false</ScaleCrop>
  <HeadingPairs>
    <vt:vector size="6" baseType="variant">
      <vt:variant>
        <vt:lpstr>Använt teckensnitt</vt:lpstr>
      </vt:variant>
      <vt:variant>
        <vt:i4>5</vt:i4>
      </vt:variant>
      <vt:variant>
        <vt:lpstr>Tema</vt:lpstr>
      </vt:variant>
      <vt:variant>
        <vt:i4>5</vt:i4>
      </vt:variant>
      <vt:variant>
        <vt:lpstr>Bildrubriker</vt:lpstr>
      </vt:variant>
      <vt:variant>
        <vt:i4>13</vt:i4>
      </vt:variant>
    </vt:vector>
  </HeadingPairs>
  <TitlesOfParts>
    <vt:vector size="23" baseType="lpstr">
      <vt:lpstr>Arial</vt:lpstr>
      <vt:lpstr>Calibri</vt:lpstr>
      <vt:lpstr>ElsevierGulliver</vt:lpstr>
      <vt:lpstr>Georgia</vt:lpstr>
      <vt:lpstr>Symbol</vt:lpstr>
      <vt:lpstr>Logotyp</vt:lpstr>
      <vt:lpstr>1 Huvudrubrik med logotyp</vt:lpstr>
      <vt:lpstr>2_Kapitelrubrik med logotyp</vt:lpstr>
      <vt:lpstr>4_Rubrik, inehåll, titel, datum, sidnr</vt:lpstr>
      <vt:lpstr>3_Rubrik med logo och bild</vt:lpstr>
      <vt:lpstr>FOI Vägunderhåll   </vt:lpstr>
      <vt:lpstr>PowerPoint-presentation</vt:lpstr>
      <vt:lpstr>FoI satsningar på anläggning- och underhållsområdet</vt:lpstr>
      <vt:lpstr>Tillståndsbedömning vägmarkering</vt:lpstr>
      <vt:lpstr>Fordonsbaserad uppföljning av friktion och vinterväghållning</vt:lpstr>
      <vt:lpstr>Uppkopplade vägytemätningar</vt:lpstr>
      <vt:lpstr>Vägarbetsvarning direkt i fordonsdisplayer (roadwork warning)</vt:lpstr>
      <vt:lpstr>PowerPoint-presentation</vt:lpstr>
      <vt:lpstr>Systemdemonstration nollutsläppsfordon Basunderhåll väg</vt:lpstr>
      <vt:lpstr>Exempel pågående FoI-projekt väganläggning</vt:lpstr>
      <vt:lpstr>Pågående FoI-projekt väg- och broräcken</vt:lpstr>
      <vt:lpstr>FoI vägsäkerhet – väg- och broräcken</vt:lpstr>
      <vt:lpstr>Framåt-  FoI väg Trafikverket UH vill lyfta fram</vt:lpstr>
    </vt:vector>
  </TitlesOfParts>
  <Company>Trafikverket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Arbetsmaterial Statsrådet deltagande Elmiamässan 2025 på temat – På väg</dc:title>
  <dc:creator>Gustafsson Kristina, US</dc:creator>
  <cp:lastModifiedBy>Eriksson Christian, UHväb</cp:lastModifiedBy>
  <cp:revision>20</cp:revision>
  <dcterms:created xsi:type="dcterms:W3CDTF">2025-02-21T13:13:09Z</dcterms:created>
  <dcterms:modified xsi:type="dcterms:W3CDTF">2025-03-12T08:35:55Z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0x0101002EE44F411E754ABAB6EB27FC7D8442BF00FBDC29B7F7B140FA848AB6ABEF7636D900A5F290575AC7B44D9D21510F42200CC1</vt:lpwstr>
  </property>
  <property fmtid="{D5CDD505-2E9C-101B-9397-08002B2CF9AE}" pid="3" name="TrvDocumentType">
    <vt:lpwstr>144;#UPPLADDAT DOKUMENT|7c5b34d8-57da-44ed-9451-2f10a78af863</vt:lpwstr>
  </property>
  <property fmtid="{D5CDD505-2E9C-101B-9397-08002B2CF9AE}" pid="4" name="TrvDocumentTemplateOwner">
    <vt:lpwstr>20;#KM Kommunikation|65ba4904-7f87-411a-bf82-b389570b62aa</vt:lpwstr>
  </property>
  <property fmtid="{D5CDD505-2E9C-101B-9397-08002B2CF9AE}" pid="5" name="TrvDocumentTemplateStatus">
    <vt:lpwstr>Distribuerad</vt:lpwstr>
  </property>
  <property fmtid="{D5CDD505-2E9C-101B-9397-08002B2CF9AE}" pid="6" name="TrvDocumentTemplateCategory">
    <vt:lpwstr>27;#Grundmallar|ba03f0de-f93f-4e70-95f2-fa30c55e4680</vt:lpwstr>
  </property>
  <property fmtid="{D5CDD505-2E9C-101B-9397-08002B2CF9AE}" pid="7" name="TrvConfidentialityLevel">
    <vt:lpwstr>151;#1 Ej känslig|d6b02225-a7b5-4820-9bf2-4651be70f844</vt:lpwstr>
  </property>
  <property fmtid="{D5CDD505-2E9C-101B-9397-08002B2CF9AE}" pid="8" name="TrvCounterpartIdentityNumber">
    <vt:lpwstr/>
  </property>
  <property fmtid="{D5CDD505-2E9C-101B-9397-08002B2CF9AE}" pid="9" name="TrvCaseId">
    <vt:lpwstr/>
  </property>
  <property fmtid="{D5CDD505-2E9C-101B-9397-08002B2CF9AE}" pid="10" name="TrvAddressee">
    <vt:lpwstr/>
  </property>
  <property fmtid="{D5CDD505-2E9C-101B-9397-08002B2CF9AE}" pid="11" name="TrvCounterpart">
    <vt:lpwstr/>
  </property>
  <property fmtid="{D5CDD505-2E9C-101B-9397-08002B2CF9AE}" pid="12" name="TrvApprovedBy">
    <vt:lpwstr/>
  </property>
  <property fmtid="{D5CDD505-2E9C-101B-9397-08002B2CF9AE}" pid="13" name="TrvCounterpartCaseId">
    <vt:lpwstr/>
  </property>
  <property fmtid="{D5CDD505-2E9C-101B-9397-08002B2CF9AE}" pid="14" name="TrvCopyTo">
    <vt:lpwstr/>
  </property>
  <property fmtid="{D5CDD505-2E9C-101B-9397-08002B2CF9AE}" pid="15" name="TrvDocumentTypeTaxHTField0">
    <vt:lpwstr>UPPLADDAT DOKUMENT|7c5b34d8-57da-44ed-9451-2f10a78af863</vt:lpwstr>
  </property>
  <property fmtid="{D5CDD505-2E9C-101B-9397-08002B2CF9AE}" pid="16" name="TrvUploadedDocumentType">
    <vt:lpwstr>144;#UPPLADDAT DOKUMENT|7c5b34d8-57da-44ed-9451-2f10a78af863</vt:lpwstr>
  </property>
</Properties>
</file>